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charts/colors6.xml" ContentType="application/vnd.ms-office.chartcolor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charts/style7.xml" ContentType="application/vnd.ms-office.chartstyle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charts/colors1.xml" ContentType="application/vnd.ms-office.chartcolorstyle+xml"/>
  <Default Extension="gif" ContentType="image/gif"/>
  <Default Extension="vml" ContentType="application/vnd.openxmlformats-officedocument.vmlDrawing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charts/style6.xml" ContentType="application/vnd.ms-office.chart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xls" ContentType="application/vnd.ms-excel"/>
  <Override PartName="/ppt/theme/themeOverride3.xml" ContentType="application/vnd.openxmlformats-officedocument.themeOverrid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97" r:id="rId3"/>
    <p:sldId id="324" r:id="rId4"/>
    <p:sldId id="323" r:id="rId5"/>
    <p:sldId id="300" r:id="rId6"/>
    <p:sldId id="338" r:id="rId7"/>
    <p:sldId id="298" r:id="rId8"/>
    <p:sldId id="325" r:id="rId9"/>
    <p:sldId id="326" r:id="rId10"/>
    <p:sldId id="308" r:id="rId11"/>
    <p:sldId id="333" r:id="rId12"/>
    <p:sldId id="331" r:id="rId13"/>
    <p:sldId id="332" r:id="rId14"/>
    <p:sldId id="327" r:id="rId15"/>
    <p:sldId id="328" r:id="rId16"/>
    <p:sldId id="329" r:id="rId17"/>
    <p:sldId id="330" r:id="rId18"/>
    <p:sldId id="334" r:id="rId19"/>
    <p:sldId id="299" r:id="rId20"/>
    <p:sldId id="259" r:id="rId21"/>
    <p:sldId id="335" r:id="rId22"/>
    <p:sldId id="336" r:id="rId23"/>
    <p:sldId id="337" r:id="rId24"/>
    <p:sldId id="342" r:id="rId25"/>
    <p:sldId id="339" r:id="rId26"/>
    <p:sldId id="340" r:id="rId27"/>
    <p:sldId id="341" r:id="rId28"/>
    <p:sldId id="343" r:id="rId29"/>
    <p:sldId id="293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898C8"/>
    <a:srgbClr val="75ADEB"/>
    <a:srgbClr val="2B5C82"/>
    <a:srgbClr val="134985"/>
    <a:srgbClr val="B2B2B4"/>
    <a:srgbClr val="FABA06"/>
    <a:srgbClr val="FFEDE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2453" autoAdjust="0"/>
  </p:normalViewPr>
  <p:slideViewPr>
    <p:cSldViewPr>
      <p:cViewPr>
        <p:scale>
          <a:sx n="115" d="100"/>
          <a:sy n="115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sarnari\Desktop\Ismea%20Servizi\Vino\Copia%20di%20dati_scheda%20I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nari\Desktop\LAVORO%20PER%20ALESSI%20PSN%20Ocm\Copia%20di%20dati_scheda%20IS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sarnari\Desktop\Vinitaly%202013\propensione%20export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sarnari\Desktop\Copia%20di%20Copia%20di%20FORMAT%20ok_Vino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sarnari\Desktop\LAVORO%20PER%20ALESSI%20PSN%20Ocm\EXCEL%20PER%20MIPAAF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sarnari\Desktop\LAVORO%20PER%20ALESSI%20PSN%20Ocm\EXCEL%20PER%20MIPAAF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sarnari\Desktop\LAVORO%20PER%20ALESSI%20PSN%20Ocm\EXCEL%20PER%20MIPAAF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nari\Desktop\Ismea%20Servizi\Vino\Copia%20di%20dati_scheda%20I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Foglio_di_lavoro_di_Microsoft_Office_Excel1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arnari\Desktop\convegno%20Romagna\dati_romagna%20per%20presentazione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arnari\Desktop\convegno%20Romagna\dati_romagna%20per%20presentazione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nari\Desktop\Tiziana%20Convegni%20Novembre\Nuova%20cartella\Vino\Copia%20di%20dati_scheda%20I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sarnari\Desktop\LAVORO%20PER%20ALESSI%20PSN%20Ocm\EXCEL%20PER%20MIPAAF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nari\Desktop\LAVORO%20PER%20ALESSI%20PSN%20Ocm\Copia%20di%20dati_scheda%20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3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dirty="0" smtClean="0"/>
              <a:t>Italia: 000 ha</a:t>
            </a:r>
            <a:endParaRPr lang="it-IT" sz="1400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'schedario vino'!$B$4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</c:trendline>
          <c:cat>
            <c:numRef>
              <c:f>'schedario vino'!$C$3:$M$3</c:f>
              <c:numCache>
                <c:formatCode>General</c:formatCode>
                <c:ptCount val="11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2005</c:v>
                </c:pt>
                <c:pt idx="5">
                  <c:v>2007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'schedario vino'!$C$4:$M$4</c:f>
              <c:numCache>
                <c:formatCode>General</c:formatCode>
                <c:ptCount val="11"/>
                <c:pt idx="0">
                  <c:v>792</c:v>
                </c:pt>
                <c:pt idx="1">
                  <c:v>773</c:v>
                </c:pt>
                <c:pt idx="2">
                  <c:v>769</c:v>
                </c:pt>
                <c:pt idx="3">
                  <c:v>765</c:v>
                </c:pt>
                <c:pt idx="4">
                  <c:v>730</c:v>
                </c:pt>
                <c:pt idx="5">
                  <c:v>700</c:v>
                </c:pt>
                <c:pt idx="6">
                  <c:v>686</c:v>
                </c:pt>
                <c:pt idx="7" formatCode="0">
                  <c:v>673.32499999999993</c:v>
                </c:pt>
                <c:pt idx="8" formatCode="0">
                  <c:v>663.904</c:v>
                </c:pt>
                <c:pt idx="9">
                  <c:v>654.79999999999995</c:v>
                </c:pt>
                <c:pt idx="10" formatCode="0">
                  <c:v>646.48</c:v>
                </c:pt>
              </c:numCache>
            </c:numRef>
          </c:val>
        </c:ser>
        <c:dLbls/>
        <c:axId val="91136000"/>
        <c:axId val="91137920"/>
      </c:barChart>
      <c:catAx>
        <c:axId val="911360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1137920"/>
        <c:crosses val="autoZero"/>
        <c:auto val="1"/>
        <c:lblAlgn val="ctr"/>
        <c:lblOffset val="100"/>
        <c:tickLblSkip val="1"/>
        <c:tickMarkSkip val="1"/>
      </c:catAx>
      <c:valAx>
        <c:axId val="911379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113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26"/>
  <c:chart>
    <c:autoTitleDeleted val="1"/>
    <c:plotArea>
      <c:layout/>
      <c:lineChart>
        <c:grouping val="standard"/>
        <c:ser>
          <c:idx val="0"/>
          <c:order val="0"/>
          <c:tx>
            <c:strRef>
              <c:f>Foglio3!$B$29</c:f>
              <c:strCache>
                <c:ptCount val="1"/>
                <c:pt idx="0">
                  <c:v>Litri</c:v>
                </c:pt>
              </c:strCache>
            </c:strRef>
          </c:tx>
          <c:spPr>
            <a:ln>
              <a:solidFill>
                <a:srgbClr val="134985"/>
              </a:solidFill>
            </a:ln>
          </c:spPr>
          <c:marker>
            <c:symbol val="none"/>
          </c:marker>
          <c:cat>
            <c:numRef>
              <c:f>Foglio3!$D$28:$AN$28</c:f>
              <c:numCache>
                <c:formatCode>General</c:formatCode>
                <c:ptCount val="37"/>
                <c:pt idx="0">
                  <c:v>1976</c:v>
                </c:pt>
                <c:pt idx="1">
                  <c:v>1977</c:v>
                </c:pt>
                <c:pt idx="2">
                  <c:v>1978</c:v>
                </c:pt>
                <c:pt idx="3">
                  <c:v>1979</c:v>
                </c:pt>
                <c:pt idx="4">
                  <c:v>1980</c:v>
                </c:pt>
                <c:pt idx="5">
                  <c:v>1981</c:v>
                </c:pt>
                <c:pt idx="6">
                  <c:v>1982</c:v>
                </c:pt>
                <c:pt idx="7">
                  <c:v>1983</c:v>
                </c:pt>
                <c:pt idx="8">
                  <c:v>1984</c:v>
                </c:pt>
                <c:pt idx="9">
                  <c:v>1985</c:v>
                </c:pt>
                <c:pt idx="10">
                  <c:v>1986</c:v>
                </c:pt>
                <c:pt idx="11">
                  <c:v>1987</c:v>
                </c:pt>
                <c:pt idx="12">
                  <c:v>1988</c:v>
                </c:pt>
                <c:pt idx="13">
                  <c:v>1989</c:v>
                </c:pt>
                <c:pt idx="14">
                  <c:v>1990</c:v>
                </c:pt>
                <c:pt idx="15">
                  <c:v>1991</c:v>
                </c:pt>
                <c:pt idx="16">
                  <c:v>1992</c:v>
                </c:pt>
                <c:pt idx="17">
                  <c:v>1993</c:v>
                </c:pt>
                <c:pt idx="18">
                  <c:v>1994</c:v>
                </c:pt>
                <c:pt idx="19">
                  <c:v>1995</c:v>
                </c:pt>
                <c:pt idx="20">
                  <c:v>1996</c:v>
                </c:pt>
                <c:pt idx="21">
                  <c:v>1997</c:v>
                </c:pt>
                <c:pt idx="22">
                  <c:v>1998</c:v>
                </c:pt>
                <c:pt idx="23">
                  <c:v>1999</c:v>
                </c:pt>
                <c:pt idx="24">
                  <c:v>2000</c:v>
                </c:pt>
                <c:pt idx="25">
                  <c:v>2001</c:v>
                </c:pt>
                <c:pt idx="26">
                  <c:v>2002</c:v>
                </c:pt>
                <c:pt idx="27">
                  <c:v>2003</c:v>
                </c:pt>
                <c:pt idx="28">
                  <c:v>2004</c:v>
                </c:pt>
                <c:pt idx="29">
                  <c:v>2005</c:v>
                </c:pt>
                <c:pt idx="30">
                  <c:v>2006</c:v>
                </c:pt>
                <c:pt idx="31">
                  <c:v>2007</c:v>
                </c:pt>
                <c:pt idx="32">
                  <c:v>2008</c:v>
                </c:pt>
                <c:pt idx="33">
                  <c:v>2009</c:v>
                </c:pt>
                <c:pt idx="34">
                  <c:v>2010</c:v>
                </c:pt>
                <c:pt idx="35">
                  <c:v>2011</c:v>
                </c:pt>
                <c:pt idx="36">
                  <c:v>2012</c:v>
                </c:pt>
              </c:numCache>
            </c:numRef>
          </c:cat>
          <c:val>
            <c:numRef>
              <c:f>Foglio3!$D$29:$AN$29</c:f>
              <c:numCache>
                <c:formatCode>General</c:formatCode>
                <c:ptCount val="37"/>
                <c:pt idx="0">
                  <c:v>98</c:v>
                </c:pt>
                <c:pt idx="1">
                  <c:v>93.5</c:v>
                </c:pt>
                <c:pt idx="2">
                  <c:v>91</c:v>
                </c:pt>
                <c:pt idx="3">
                  <c:v>90</c:v>
                </c:pt>
                <c:pt idx="4">
                  <c:v>92.9</c:v>
                </c:pt>
                <c:pt idx="5">
                  <c:v>86.2</c:v>
                </c:pt>
                <c:pt idx="6">
                  <c:v>82</c:v>
                </c:pt>
                <c:pt idx="7">
                  <c:v>82.6</c:v>
                </c:pt>
                <c:pt idx="8">
                  <c:v>81</c:v>
                </c:pt>
                <c:pt idx="9">
                  <c:v>75</c:v>
                </c:pt>
                <c:pt idx="10">
                  <c:v>69</c:v>
                </c:pt>
                <c:pt idx="11">
                  <c:v>66</c:v>
                </c:pt>
                <c:pt idx="12">
                  <c:v>63.7</c:v>
                </c:pt>
                <c:pt idx="13">
                  <c:v>62.5</c:v>
                </c:pt>
                <c:pt idx="14">
                  <c:v>62.5</c:v>
                </c:pt>
                <c:pt idx="15">
                  <c:v>62.1</c:v>
                </c:pt>
                <c:pt idx="16">
                  <c:v>60.4</c:v>
                </c:pt>
                <c:pt idx="17">
                  <c:v>58.8</c:v>
                </c:pt>
                <c:pt idx="18">
                  <c:v>58.5</c:v>
                </c:pt>
                <c:pt idx="19">
                  <c:v>55.7</c:v>
                </c:pt>
                <c:pt idx="20">
                  <c:v>54.2</c:v>
                </c:pt>
                <c:pt idx="21">
                  <c:v>53.5</c:v>
                </c:pt>
                <c:pt idx="22">
                  <c:v>52</c:v>
                </c:pt>
                <c:pt idx="23">
                  <c:v>51.5</c:v>
                </c:pt>
                <c:pt idx="24">
                  <c:v>51</c:v>
                </c:pt>
                <c:pt idx="25">
                  <c:v>50</c:v>
                </c:pt>
                <c:pt idx="26">
                  <c:v>51</c:v>
                </c:pt>
                <c:pt idx="27">
                  <c:v>50.5</c:v>
                </c:pt>
                <c:pt idx="28">
                  <c:v>48.3</c:v>
                </c:pt>
                <c:pt idx="29">
                  <c:v>45.7</c:v>
                </c:pt>
                <c:pt idx="30">
                  <c:v>44.5</c:v>
                </c:pt>
                <c:pt idx="31">
                  <c:v>44.7</c:v>
                </c:pt>
                <c:pt idx="32">
                  <c:v>40.300000000000011</c:v>
                </c:pt>
                <c:pt idx="33">
                  <c:v>39.4</c:v>
                </c:pt>
                <c:pt idx="34">
                  <c:v>39.4</c:v>
                </c:pt>
                <c:pt idx="35">
                  <c:v>32</c:v>
                </c:pt>
                <c:pt idx="36">
                  <c:v>36</c:v>
                </c:pt>
              </c:numCache>
            </c:numRef>
          </c:val>
        </c:ser>
        <c:dLbls/>
        <c:marker val="1"/>
        <c:axId val="69724800"/>
        <c:axId val="69734784"/>
      </c:lineChart>
      <c:catAx>
        <c:axId val="697248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it-IT"/>
          </a:p>
        </c:txPr>
        <c:crossAx val="69734784"/>
        <c:crosses val="autoZero"/>
        <c:auto val="1"/>
        <c:lblAlgn val="ctr"/>
        <c:lblOffset val="100"/>
        <c:tickLblSkip val="2"/>
      </c:catAx>
      <c:valAx>
        <c:axId val="69734784"/>
        <c:scaling>
          <c:orientation val="minMax"/>
          <c:max val="110"/>
          <c:min val="0"/>
        </c:scaling>
        <c:axPos val="l"/>
        <c:majorGridlines>
          <c:spPr>
            <a:ln>
              <a:prstDash val="sysDash"/>
            </a:ln>
          </c:spPr>
        </c:majorGridlines>
        <c:numFmt formatCode="General" sourceLinked="1"/>
        <c:tickLblPos val="nextTo"/>
        <c:spPr>
          <a:ln>
            <a:noFill/>
          </a:ln>
        </c:spPr>
        <c:txPr>
          <a:bodyPr/>
          <a:lstStyle/>
          <a:p>
            <a:pPr>
              <a:defRPr sz="900"/>
            </a:pPr>
            <a:endParaRPr lang="it-IT"/>
          </a:p>
        </c:txPr>
        <c:crossAx val="69724800"/>
        <c:crosses val="autoZero"/>
        <c:crossBetween val="between"/>
        <c:majorUnit val="10"/>
        <c:minorUnit val="5"/>
      </c:valAx>
    </c:plotArea>
    <c:plotVisOnly val="1"/>
    <c:dispBlanksAs val="gap"/>
  </c:chart>
  <c:spPr>
    <a:ln>
      <a:noFill/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areaChart>
        <c:grouping val="standard"/>
        <c:ser>
          <c:idx val="0"/>
          <c:order val="0"/>
          <c:tx>
            <c:strRef>
              <c:f>Foglio1!$G$39</c:f>
              <c:strCache>
                <c:ptCount val="1"/>
                <c:pt idx="0">
                  <c:v>produzione italiana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0"/>
                  <c:y val="-0.3548447493929247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3417408547897352E-3"/>
                  <c:y val="-0.34744378600790388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8496770799051681E-3"/>
                  <c:y val="-0.31336721515069765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77731195485618E-3"/>
                  <c:y val="-0.2965178968209882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2278709074253812E-3"/>
                  <c:y val="-0.34334900288856796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9775653858166111E-3"/>
                  <c:y val="-0.3435379699874618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2183001679058662E-2"/>
                  <c:y val="-0.3139018779659404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5.499913007569391E-4"/>
                  <c:y val="-0.29075365633977185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4018358547163524E-5"/>
                  <c:y val="-0.31724054470138235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5.5415750451207734E-3"/>
                  <c:y val="-0.3044535230212516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5.5555555555555558E-3"/>
                  <c:y val="-0.2916666666666668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5.3597294220965363E-4"/>
                  <c:y val="-0.28946262915231646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8.333333333333335E-3"/>
                  <c:y val="-0.2222222222222222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3.3277224962424347E-3"/>
                  <c:y val="-0.3054968098782676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48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134985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Foglio1!$F$40:$F$53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Foglio1!$G$40:$G$53</c:f>
              <c:numCache>
                <c:formatCode>_-* #,##0_-;\-* #,##0_-;_-* "-"??_-;_-@_-</c:formatCode>
                <c:ptCount val="14"/>
                <c:pt idx="0">
                  <c:v>54.087527999999999</c:v>
                </c:pt>
                <c:pt idx="1">
                  <c:v>52.292921000000007</c:v>
                </c:pt>
                <c:pt idx="2">
                  <c:v>44.604132000000007</c:v>
                </c:pt>
                <c:pt idx="3">
                  <c:v>44.086114000000002</c:v>
                </c:pt>
                <c:pt idx="4">
                  <c:v>53.13516700000001</c:v>
                </c:pt>
                <c:pt idx="5">
                  <c:v>50.566479000000001</c:v>
                </c:pt>
                <c:pt idx="6">
                  <c:v>49.631257000000005</c:v>
                </c:pt>
                <c:pt idx="7">
                  <c:v>42.559270999999995</c:v>
                </c:pt>
                <c:pt idx="8">
                  <c:v>46.245353000000001</c:v>
                </c:pt>
                <c:pt idx="9">
                  <c:v>45.799627000000008</c:v>
                </c:pt>
                <c:pt idx="10">
                  <c:v>46.744624000000009</c:v>
                </c:pt>
                <c:pt idx="11">
                  <c:v>42.704757000000001</c:v>
                </c:pt>
                <c:pt idx="12">
                  <c:v>41.07</c:v>
                </c:pt>
                <c:pt idx="13" formatCode="0">
                  <c:v>50</c:v>
                </c:pt>
              </c:numCache>
            </c:numRef>
          </c:val>
        </c:ser>
        <c:ser>
          <c:idx val="1"/>
          <c:order val="1"/>
          <c:tx>
            <c:strRef>
              <c:f>Foglio1!$H$39</c:f>
              <c:strCache>
                <c:ptCount val="1"/>
                <c:pt idx="0">
                  <c:v>export italiano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5.5555555555555558E-3"/>
                  <c:y val="-0.1157407407407406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888888888888892E-2"/>
                  <c:y val="-8.333333333333334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5462668816040007E-17"/>
                  <c:y val="-7.87037037037037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3333333333333853E-3"/>
                  <c:y val="-6.944444444444446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7.40740740740740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0925337632080008E-17"/>
                  <c:y val="-9.259259259259271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9.722222222222230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7777777777777796E-3"/>
                  <c:y val="-0.10648148148148159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8.3333333333334373E-3"/>
                  <c:y val="-9.722222222222230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5555555555555558E-3"/>
                  <c:y val="-0.10185185185185186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9.722222222222222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7777777777777796E-3"/>
                  <c:y val="-0.11574074074074076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8.333333333333335E-3"/>
                  <c:y val="-0.125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3.5026244463402223E-3"/>
                  <c:y val="-0.14802422746678945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Foglio1!$F$40:$F$53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Foglio1!$H$40:$H$53</c:f>
              <c:numCache>
                <c:formatCode>_-* #,##0_-;\-* #,##0_-;_-* "-"??_-;_-@_-</c:formatCode>
                <c:ptCount val="14"/>
                <c:pt idx="0">
                  <c:v>17.63986400000001</c:v>
                </c:pt>
                <c:pt idx="1">
                  <c:v>15.855639000000004</c:v>
                </c:pt>
                <c:pt idx="2">
                  <c:v>15.794030999999999</c:v>
                </c:pt>
                <c:pt idx="3">
                  <c:v>13.282646670000002</c:v>
                </c:pt>
                <c:pt idx="4">
                  <c:v>14.123082</c:v>
                </c:pt>
                <c:pt idx="5">
                  <c:v>15.735548981000001</c:v>
                </c:pt>
                <c:pt idx="6">
                  <c:v>18.389611840000001</c:v>
                </c:pt>
                <c:pt idx="7">
                  <c:v>18.82650374</c:v>
                </c:pt>
                <c:pt idx="8">
                  <c:v>18.079924370000001</c:v>
                </c:pt>
                <c:pt idx="9">
                  <c:v>19.518935000000006</c:v>
                </c:pt>
                <c:pt idx="10">
                  <c:v>21.481502439999996</c:v>
                </c:pt>
                <c:pt idx="11">
                  <c:v>23.499822700000003</c:v>
                </c:pt>
                <c:pt idx="12">
                  <c:v>21.34</c:v>
                </c:pt>
                <c:pt idx="13" formatCode="0">
                  <c:v>20.3</c:v>
                </c:pt>
              </c:numCache>
            </c:numRef>
          </c:val>
        </c:ser>
        <c:dLbls/>
        <c:axId val="69780608"/>
        <c:axId val="69782144"/>
      </c:areaChart>
      <c:catAx>
        <c:axId val="69780608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9782144"/>
        <c:crosses val="autoZero"/>
        <c:auto val="1"/>
        <c:lblAlgn val="ctr"/>
        <c:lblOffset val="100"/>
      </c:catAx>
      <c:valAx>
        <c:axId val="697821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tickLblPos val="none"/>
        <c:crossAx val="697806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lineChart>
        <c:grouping val="standard"/>
        <c:ser>
          <c:idx val="0"/>
          <c:order val="0"/>
          <c:tx>
            <c:strRef>
              <c:f>'Bil comm epr segmenti'!$B$124</c:f>
              <c:strCache>
                <c:ptCount val="1"/>
                <c:pt idx="0">
                  <c:v> Confezionati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</c:trendline>
          <c:cat>
            <c:numRef>
              <c:f>'Bil comm epr segmenti'!$C$123:$P$123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'Bil comm epr segmenti'!$C$124:$P$124</c:f>
              <c:numCache>
                <c:formatCode>0.0</c:formatCode>
                <c:ptCount val="14"/>
                <c:pt idx="0">
                  <c:v>7.0661899999999989</c:v>
                </c:pt>
                <c:pt idx="1">
                  <c:v>7.4110100000000001</c:v>
                </c:pt>
                <c:pt idx="2">
                  <c:v>7.6891048199999981</c:v>
                </c:pt>
                <c:pt idx="3">
                  <c:v>7.2748461500000001</c:v>
                </c:pt>
                <c:pt idx="4">
                  <c:v>7.6932940699999994</c:v>
                </c:pt>
                <c:pt idx="5">
                  <c:v>8.7422213499999977</c:v>
                </c:pt>
                <c:pt idx="6">
                  <c:v>9.175565670000001</c:v>
                </c:pt>
                <c:pt idx="7">
                  <c:v>9.5235261300000005</c:v>
                </c:pt>
                <c:pt idx="8">
                  <c:v>9.3969979400000003</c:v>
                </c:pt>
                <c:pt idx="9">
                  <c:v>9.5590849200000019</c:v>
                </c:pt>
                <c:pt idx="10">
                  <c:v>10.401103000000001</c:v>
                </c:pt>
                <c:pt idx="11">
                  <c:v>11.088586580000003</c:v>
                </c:pt>
                <c:pt idx="12">
                  <c:v>10.750217999999998</c:v>
                </c:pt>
                <c:pt idx="13">
                  <c:v>10.551317999999998</c:v>
                </c:pt>
              </c:numCache>
            </c:numRef>
          </c:val>
        </c:ser>
        <c:ser>
          <c:idx val="1"/>
          <c:order val="1"/>
          <c:tx>
            <c:strRef>
              <c:f>'Bil comm epr segmenti'!$B$125</c:f>
              <c:strCache>
                <c:ptCount val="1"/>
                <c:pt idx="0">
                  <c:v>Sfusi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</c:trendline>
          <c:cat>
            <c:numRef>
              <c:f>'Bil comm epr segmenti'!$C$123:$P$123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'Bil comm epr segmenti'!$C$125:$P$125</c:f>
              <c:numCache>
                <c:formatCode>0.0</c:formatCode>
                <c:ptCount val="14"/>
                <c:pt idx="0">
                  <c:v>8.5577603600000014</c:v>
                </c:pt>
                <c:pt idx="1">
                  <c:v>6.3109999999999991</c:v>
                </c:pt>
                <c:pt idx="2">
                  <c:v>5.6544431399999988</c:v>
                </c:pt>
                <c:pt idx="3">
                  <c:v>3.6810108000000001</c:v>
                </c:pt>
                <c:pt idx="4">
                  <c:v>4.1168125999999994</c:v>
                </c:pt>
                <c:pt idx="5">
                  <c:v>4.5412884900000012</c:v>
                </c:pt>
                <c:pt idx="6">
                  <c:v>6.5944781599999986</c:v>
                </c:pt>
                <c:pt idx="7">
                  <c:v>6.40165454</c:v>
                </c:pt>
                <c:pt idx="8">
                  <c:v>5.5645589099999979</c:v>
                </c:pt>
                <c:pt idx="9">
                  <c:v>6.356073949999999</c:v>
                </c:pt>
                <c:pt idx="10">
                  <c:v>7.3836450200000003</c:v>
                </c:pt>
                <c:pt idx="11">
                  <c:v>8.1812514699999976</c:v>
                </c:pt>
                <c:pt idx="12">
                  <c:v>6.4768700000000008</c:v>
                </c:pt>
                <c:pt idx="13">
                  <c:v>5.6936099999999996</c:v>
                </c:pt>
              </c:numCache>
            </c:numRef>
          </c:val>
        </c:ser>
        <c:ser>
          <c:idx val="2"/>
          <c:order val="2"/>
          <c:tx>
            <c:strRef>
              <c:f>'Bil comm epr segmenti'!$B$126</c:f>
              <c:strCache>
                <c:ptCount val="1"/>
                <c:pt idx="0">
                  <c:v>Frizzanti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'Bil comm epr segmenti'!$C$123:$P$123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'Bil comm epr segmenti'!$C$126:$P$126</c:f>
              <c:numCache>
                <c:formatCode>0.0</c:formatCode>
                <c:ptCount val="14"/>
                <c:pt idx="0">
                  <c:v>0.97400999999999993</c:v>
                </c:pt>
                <c:pt idx="1">
                  <c:v>1.0707100000000001</c:v>
                </c:pt>
                <c:pt idx="2">
                  <c:v>1.11906094</c:v>
                </c:pt>
                <c:pt idx="3">
                  <c:v>1.11096912</c:v>
                </c:pt>
                <c:pt idx="4">
                  <c:v>1.1585867599999999</c:v>
                </c:pt>
                <c:pt idx="5">
                  <c:v>1.24910744</c:v>
                </c:pt>
                <c:pt idx="6">
                  <c:v>1.44041526</c:v>
                </c:pt>
                <c:pt idx="7">
                  <c:v>1.5650422799999999</c:v>
                </c:pt>
                <c:pt idx="8">
                  <c:v>1.6126677199999999</c:v>
                </c:pt>
                <c:pt idx="9">
                  <c:v>1.7530714499999998</c:v>
                </c:pt>
                <c:pt idx="10">
                  <c:v>1.783083</c:v>
                </c:pt>
                <c:pt idx="11">
                  <c:v>2.0088070299999998</c:v>
                </c:pt>
                <c:pt idx="12">
                  <c:v>1.9048419999999999</c:v>
                </c:pt>
                <c:pt idx="13">
                  <c:v>1.783652</c:v>
                </c:pt>
              </c:numCache>
            </c:numRef>
          </c:val>
        </c:ser>
        <c:ser>
          <c:idx val="3"/>
          <c:order val="3"/>
          <c:tx>
            <c:strRef>
              <c:f>'Bil comm epr segmenti'!$B$127</c:f>
              <c:strCache>
                <c:ptCount val="1"/>
                <c:pt idx="0">
                  <c:v>Spumanti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'Bil comm epr segmenti'!$C$123:$P$123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'Bil comm epr segmenti'!$C$127:$P$127</c:f>
              <c:numCache>
                <c:formatCode>0.0</c:formatCode>
                <c:ptCount val="14"/>
                <c:pt idx="0">
                  <c:v>0.71582000000000012</c:v>
                </c:pt>
                <c:pt idx="1">
                  <c:v>0.8074199999999998</c:v>
                </c:pt>
                <c:pt idx="2">
                  <c:v>0.88499602999999982</c:v>
                </c:pt>
                <c:pt idx="3">
                  <c:v>0.84880599999999995</c:v>
                </c:pt>
                <c:pt idx="4">
                  <c:v>0.81002064000000007</c:v>
                </c:pt>
                <c:pt idx="5">
                  <c:v>0.86403402000000007</c:v>
                </c:pt>
                <c:pt idx="6">
                  <c:v>0.96953688999999987</c:v>
                </c:pt>
                <c:pt idx="7">
                  <c:v>1.1157492899999997</c:v>
                </c:pt>
                <c:pt idx="8">
                  <c:v>1.33561372</c:v>
                </c:pt>
                <c:pt idx="9">
                  <c:v>1.3543789700000002</c:v>
                </c:pt>
                <c:pt idx="10">
                  <c:v>1.6326696699999999</c:v>
                </c:pt>
                <c:pt idx="11">
                  <c:v>1.9662812700000001</c:v>
                </c:pt>
                <c:pt idx="12">
                  <c:v>1.849953</c:v>
                </c:pt>
                <c:pt idx="13">
                  <c:v>2.0967429999999996</c:v>
                </c:pt>
              </c:numCache>
            </c:numRef>
          </c:val>
        </c:ser>
        <c:dLbls/>
        <c:marker val="1"/>
        <c:axId val="69852544"/>
        <c:axId val="69870720"/>
      </c:lineChart>
      <c:catAx>
        <c:axId val="698525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9870720"/>
        <c:crosses val="autoZero"/>
        <c:auto val="1"/>
        <c:lblAlgn val="ctr"/>
        <c:lblOffset val="100"/>
      </c:catAx>
      <c:valAx>
        <c:axId val="698707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9852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confezionati &lt; 2l  fermi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'exp confezionati'!$A$252</c:f>
              <c:strCache>
                <c:ptCount val="1"/>
                <c:pt idx="0">
                  <c:v>Mondo</c:v>
                </c:pt>
              </c:strCache>
            </c:strRef>
          </c:tx>
          <c:spPr>
            <a:solidFill>
              <a:srgbClr val="13498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'exp confezionati'!$I$251:$N$251</c:f>
              <c:strCach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strCache>
            </c:strRef>
          </c:cat>
          <c:val>
            <c:numRef>
              <c:f>'exp confezionati'!$I$252:$N$252</c:f>
              <c:numCache>
                <c:formatCode>#,###</c:formatCode>
                <c:ptCount val="6"/>
                <c:pt idx="0">
                  <c:v>2599394.4709999994</c:v>
                </c:pt>
                <c:pt idx="1">
                  <c:v>2491807.1740000001</c:v>
                </c:pt>
                <c:pt idx="2">
                  <c:v>2822798.1720000003</c:v>
                </c:pt>
                <c:pt idx="3">
                  <c:v>3073723.798</c:v>
                </c:pt>
                <c:pt idx="4">
                  <c:v>3236351.591</c:v>
                </c:pt>
                <c:pt idx="5">
                  <c:v>3423693.6129999994</c:v>
                </c:pt>
              </c:numCache>
            </c:numRef>
          </c:val>
        </c:ser>
        <c:ser>
          <c:idx val="1"/>
          <c:order val="1"/>
          <c:tx>
            <c:strRef>
              <c:f>'exp confezionati'!$A$253</c:f>
              <c:strCache>
                <c:ptCount val="1"/>
                <c:pt idx="0">
                  <c:v>EXTRA-UE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'exp confezionati'!$I$251:$N$251</c:f>
              <c:strCach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strCache>
            </c:strRef>
          </c:cat>
          <c:val>
            <c:numRef>
              <c:f>'exp confezionati'!$I$253:$N$253</c:f>
              <c:numCache>
                <c:formatCode>#,###</c:formatCode>
                <c:ptCount val="6"/>
                <c:pt idx="0">
                  <c:v>1304001.3420000002</c:v>
                </c:pt>
                <c:pt idx="1">
                  <c:v>1209725.9069999999</c:v>
                </c:pt>
                <c:pt idx="2">
                  <c:v>1435303.5490000001</c:v>
                </c:pt>
                <c:pt idx="3">
                  <c:v>1574778.3370000001</c:v>
                </c:pt>
                <c:pt idx="4">
                  <c:v>1709044.1020000002</c:v>
                </c:pt>
                <c:pt idx="5">
                  <c:v>1782169.1850000001</c:v>
                </c:pt>
              </c:numCache>
            </c:numRef>
          </c:val>
        </c:ser>
        <c:ser>
          <c:idx val="2"/>
          <c:order val="2"/>
          <c:tx>
            <c:strRef>
              <c:f>'exp confezionati'!$A$254</c:f>
              <c:strCache>
                <c:ptCount val="1"/>
                <c:pt idx="0">
                  <c:v>UE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'exp confezionati'!$I$251:$N$251</c:f>
              <c:strCach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strCache>
            </c:strRef>
          </c:cat>
          <c:val>
            <c:numRef>
              <c:f>'exp confezionati'!$I$254:$N$254</c:f>
              <c:numCache>
                <c:formatCode>#,###</c:formatCode>
                <c:ptCount val="6"/>
                <c:pt idx="0">
                  <c:v>1295393.1290000002</c:v>
                </c:pt>
                <c:pt idx="1">
                  <c:v>1282081.267</c:v>
                </c:pt>
                <c:pt idx="2">
                  <c:v>1387494.6230000001</c:v>
                </c:pt>
                <c:pt idx="3">
                  <c:v>1498945.4609999999</c:v>
                </c:pt>
                <c:pt idx="4">
                  <c:v>1527307.4890000001</c:v>
                </c:pt>
                <c:pt idx="5">
                  <c:v>1641524.4279999998</c:v>
                </c:pt>
              </c:numCache>
            </c:numRef>
          </c:val>
        </c:ser>
        <c:dLbls/>
        <c:gapWidth val="75"/>
        <c:overlap val="-25"/>
        <c:axId val="69976832"/>
        <c:axId val="69978368"/>
      </c:barChart>
      <c:catAx>
        <c:axId val="699768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9978368"/>
        <c:crosses val="autoZero"/>
        <c:auto val="1"/>
        <c:lblAlgn val="ctr"/>
        <c:lblOffset val="100"/>
      </c:catAx>
      <c:valAx>
        <c:axId val="699783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#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9976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vini</a:t>
            </a:r>
            <a:r>
              <a:rPr lang="it-IT" baseline="0"/>
              <a:t> spumanti</a:t>
            </a:r>
            <a:endParaRPr lang="it-IT"/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'exp spumanti'!$A$442</c:f>
              <c:strCache>
                <c:ptCount val="1"/>
                <c:pt idx="0">
                  <c:v>Mondo</c:v>
                </c:pt>
              </c:strCache>
            </c:strRef>
          </c:tx>
          <c:spPr>
            <a:solidFill>
              <a:srgbClr val="13498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'exp spumanti'!$G$441:$K$441</c:f>
              <c:strCach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2012</c:v>
                </c:pt>
                <c:pt idx="4">
                  <c:v>2013</c:v>
                </c:pt>
              </c:strCache>
            </c:strRef>
          </c:cat>
          <c:val>
            <c:numRef>
              <c:f>'exp spumanti'!$G$442:$K$442</c:f>
              <c:numCache>
                <c:formatCode>#,###</c:formatCode>
                <c:ptCount val="5"/>
                <c:pt idx="0">
                  <c:v>459976.63999999996</c:v>
                </c:pt>
                <c:pt idx="1">
                  <c:v>388126.38099999999</c:v>
                </c:pt>
                <c:pt idx="2">
                  <c:v>444331.96400000009</c:v>
                </c:pt>
                <c:pt idx="3">
                  <c:v>624788.74900000007</c:v>
                </c:pt>
                <c:pt idx="4">
                  <c:v>735856.31599999999</c:v>
                </c:pt>
              </c:numCache>
            </c:numRef>
          </c:val>
        </c:ser>
        <c:ser>
          <c:idx val="1"/>
          <c:order val="1"/>
          <c:tx>
            <c:strRef>
              <c:f>'exp spumanti'!$A$443</c:f>
              <c:strCache>
                <c:ptCount val="1"/>
                <c:pt idx="0">
                  <c:v>EXTRA-UE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'exp spumanti'!$G$441:$K$441</c:f>
              <c:strCach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2012</c:v>
                </c:pt>
                <c:pt idx="4">
                  <c:v>2013</c:v>
                </c:pt>
              </c:strCache>
            </c:strRef>
          </c:cat>
          <c:val>
            <c:numRef>
              <c:f>'exp spumanti'!$G$443:$K$443</c:f>
              <c:numCache>
                <c:formatCode>#,###</c:formatCode>
                <c:ptCount val="5"/>
                <c:pt idx="0">
                  <c:v>165776.478</c:v>
                </c:pt>
                <c:pt idx="1">
                  <c:v>164335.071</c:v>
                </c:pt>
                <c:pt idx="2">
                  <c:v>204474.38899999997</c:v>
                </c:pt>
                <c:pt idx="3">
                  <c:v>295691.549</c:v>
                </c:pt>
                <c:pt idx="4">
                  <c:v>350006.14900000003</c:v>
                </c:pt>
              </c:numCache>
            </c:numRef>
          </c:val>
        </c:ser>
        <c:ser>
          <c:idx val="2"/>
          <c:order val="2"/>
          <c:tx>
            <c:strRef>
              <c:f>'exp spumanti'!$A$444</c:f>
              <c:strCache>
                <c:ptCount val="1"/>
                <c:pt idx="0">
                  <c:v>UE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'exp spumanti'!$G$441:$K$441</c:f>
              <c:strCach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2012</c:v>
                </c:pt>
                <c:pt idx="4">
                  <c:v>2013</c:v>
                </c:pt>
              </c:strCache>
            </c:strRef>
          </c:cat>
          <c:val>
            <c:numRef>
              <c:f>'exp spumanti'!$G$444:$K$444</c:f>
              <c:numCache>
                <c:formatCode>#,###</c:formatCode>
                <c:ptCount val="5"/>
                <c:pt idx="0">
                  <c:v>294200.16199999995</c:v>
                </c:pt>
                <c:pt idx="1">
                  <c:v>223791.31</c:v>
                </c:pt>
                <c:pt idx="2">
                  <c:v>239857.57500000001</c:v>
                </c:pt>
                <c:pt idx="3">
                  <c:v>329097.2</c:v>
                </c:pt>
                <c:pt idx="4">
                  <c:v>385850.16699999996</c:v>
                </c:pt>
              </c:numCache>
            </c:numRef>
          </c:val>
        </c:ser>
        <c:dLbls/>
        <c:gapWidth val="75"/>
        <c:overlap val="-25"/>
        <c:axId val="70034176"/>
        <c:axId val="70035712"/>
      </c:barChart>
      <c:catAx>
        <c:axId val="700341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0035712"/>
        <c:crosses val="autoZero"/>
        <c:auto val="1"/>
        <c:lblAlgn val="ctr"/>
        <c:lblOffset val="100"/>
      </c:catAx>
      <c:valAx>
        <c:axId val="700357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#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0034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vini frizzanti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'exp frizzanti'!$I$3</c:f>
              <c:strCache>
                <c:ptCount val="1"/>
                <c:pt idx="0">
                  <c:v>Mondo</c:v>
                </c:pt>
              </c:strCache>
            </c:strRef>
          </c:tx>
          <c:spPr>
            <a:solidFill>
              <a:srgbClr val="13498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'exp frizzanti'!$P$2:$U$2</c:f>
              <c:strCach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strCache>
            </c:strRef>
          </c:cat>
          <c:val>
            <c:numRef>
              <c:f>'exp frizzanti'!$P$3:$U$3</c:f>
              <c:numCache>
                <c:formatCode>#,###</c:formatCode>
                <c:ptCount val="6"/>
                <c:pt idx="0">
                  <c:v>267594.86100000003</c:v>
                </c:pt>
                <c:pt idx="1">
                  <c:v>295668.14900000003</c:v>
                </c:pt>
                <c:pt idx="2">
                  <c:v>295046.94500000001</c:v>
                </c:pt>
                <c:pt idx="3">
                  <c:v>362017.99400000006</c:v>
                </c:pt>
                <c:pt idx="4">
                  <c:v>374002.75400000002</c:v>
                </c:pt>
                <c:pt idx="5">
                  <c:v>372526.28200000001</c:v>
                </c:pt>
              </c:numCache>
            </c:numRef>
          </c:val>
        </c:ser>
        <c:ser>
          <c:idx val="1"/>
          <c:order val="1"/>
          <c:tx>
            <c:strRef>
              <c:f>'exp frizzanti'!$I$4</c:f>
              <c:strCache>
                <c:ptCount val="1"/>
                <c:pt idx="0">
                  <c:v>EXTRA-UE</c:v>
                </c:pt>
              </c:strCache>
            </c:strRef>
          </c:tx>
          <c:spPr>
            <a:solidFill>
              <a:srgbClr val="EFBD47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'exp frizzanti'!$P$2:$U$2</c:f>
              <c:strCach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strCache>
            </c:strRef>
          </c:cat>
          <c:val>
            <c:numRef>
              <c:f>'exp frizzanti'!$P$4:$U$4</c:f>
              <c:numCache>
                <c:formatCode>#,###</c:formatCode>
                <c:ptCount val="6"/>
                <c:pt idx="0">
                  <c:v>67282.39</c:v>
                </c:pt>
                <c:pt idx="1">
                  <c:v>75457.146999999983</c:v>
                </c:pt>
                <c:pt idx="2">
                  <c:v>70242.570000000007</c:v>
                </c:pt>
                <c:pt idx="3">
                  <c:v>120969.087</c:v>
                </c:pt>
                <c:pt idx="4">
                  <c:v>132674.35399999996</c:v>
                </c:pt>
                <c:pt idx="5">
                  <c:v>132604.02799999999</c:v>
                </c:pt>
              </c:numCache>
            </c:numRef>
          </c:val>
        </c:ser>
        <c:ser>
          <c:idx val="2"/>
          <c:order val="2"/>
          <c:tx>
            <c:strRef>
              <c:f>'exp frizzanti'!$I$5</c:f>
              <c:strCache>
                <c:ptCount val="1"/>
                <c:pt idx="0">
                  <c:v>UE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'exp frizzanti'!$P$2:$U$2</c:f>
              <c:strCach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strCache>
            </c:strRef>
          </c:cat>
          <c:val>
            <c:numRef>
              <c:f>'exp frizzanti'!$P$5:$U$5</c:f>
              <c:numCache>
                <c:formatCode>#,###</c:formatCode>
                <c:ptCount val="6"/>
                <c:pt idx="0">
                  <c:v>200312.47099999999</c:v>
                </c:pt>
                <c:pt idx="1">
                  <c:v>220211.00200000001</c:v>
                </c:pt>
                <c:pt idx="2">
                  <c:v>224804.375</c:v>
                </c:pt>
                <c:pt idx="3">
                  <c:v>241048.90700000001</c:v>
                </c:pt>
                <c:pt idx="4">
                  <c:v>241328.4</c:v>
                </c:pt>
                <c:pt idx="5">
                  <c:v>239922.25400000002</c:v>
                </c:pt>
              </c:numCache>
            </c:numRef>
          </c:val>
        </c:ser>
        <c:dLbls/>
        <c:gapWidth val="75"/>
        <c:overlap val="-25"/>
        <c:axId val="81171200"/>
        <c:axId val="81172736"/>
      </c:barChart>
      <c:catAx>
        <c:axId val="811712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172736"/>
        <c:crosses val="autoZero"/>
        <c:auto val="1"/>
        <c:lblAlgn val="ctr"/>
        <c:lblOffset val="100"/>
      </c:catAx>
      <c:valAx>
        <c:axId val="811727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#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171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11"/>
  <c:chart>
    <c:autoTitleDeleted val="1"/>
    <c:plotArea>
      <c:layout>
        <c:manualLayout>
          <c:layoutTarget val="inner"/>
          <c:xMode val="edge"/>
          <c:yMode val="edge"/>
          <c:x val="7.4732052746362215E-2"/>
          <c:y val="3.3497980049924291E-2"/>
          <c:w val="0.90030938258013671"/>
          <c:h val="0.56084144619391152"/>
        </c:manualLayout>
      </c:layout>
      <c:barChart>
        <c:barDir val="col"/>
        <c:grouping val="stacked"/>
        <c:ser>
          <c:idx val="0"/>
          <c:order val="0"/>
          <c:tx>
            <c:strRef>
              <c:f>'inventario per regione'!$B$32</c:f>
              <c:strCache>
                <c:ptCount val="1"/>
                <c:pt idx="0">
                  <c:v>Dop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'inventario per regione'!$A$33:$A$47</c:f>
              <c:strCache>
                <c:ptCount val="15"/>
                <c:pt idx="0">
                  <c:v>Sicilia</c:v>
                </c:pt>
                <c:pt idx="1">
                  <c:v>Puglia</c:v>
                </c:pt>
                <c:pt idx="2">
                  <c:v>Veneto</c:v>
                </c:pt>
                <c:pt idx="3">
                  <c:v>Toscana</c:v>
                </c:pt>
                <c:pt idx="4">
                  <c:v>Emilia Romagna</c:v>
                </c:pt>
                <c:pt idx="5">
                  <c:v>Piemonte</c:v>
                </c:pt>
                <c:pt idx="6">
                  <c:v>Abruzzo</c:v>
                </c:pt>
                <c:pt idx="7">
                  <c:v>Sardegna</c:v>
                </c:pt>
                <c:pt idx="8">
                  <c:v>Campania</c:v>
                </c:pt>
                <c:pt idx="9">
                  <c:v>Lazio</c:v>
                </c:pt>
                <c:pt idx="10">
                  <c:v>Friuli</c:v>
                </c:pt>
                <c:pt idx="11">
                  <c:v>Lombardia</c:v>
                </c:pt>
                <c:pt idx="12">
                  <c:v>Marche</c:v>
                </c:pt>
                <c:pt idx="13">
                  <c:v>TAA</c:v>
                </c:pt>
                <c:pt idx="14">
                  <c:v>Umbria</c:v>
                </c:pt>
              </c:strCache>
            </c:strRef>
          </c:cat>
          <c:val>
            <c:numRef>
              <c:f>'inventario per regione'!$B$33:$B$47</c:f>
              <c:numCache>
                <c:formatCode>0.0</c:formatCode>
                <c:ptCount val="15"/>
                <c:pt idx="0">
                  <c:v>30.539000000000001</c:v>
                </c:pt>
                <c:pt idx="1">
                  <c:v>6.7099900000000003</c:v>
                </c:pt>
                <c:pt idx="2">
                  <c:v>48.47054</c:v>
                </c:pt>
                <c:pt idx="3">
                  <c:v>49.533710000000006</c:v>
                </c:pt>
                <c:pt idx="4">
                  <c:v>44.132800000000003</c:v>
                </c:pt>
                <c:pt idx="5">
                  <c:v>41.804900000000004</c:v>
                </c:pt>
                <c:pt idx="6">
                  <c:v>16.239000000000001</c:v>
                </c:pt>
                <c:pt idx="7">
                  <c:v>9.4763500000000001</c:v>
                </c:pt>
                <c:pt idx="8">
                  <c:v>7.0230000000000006</c:v>
                </c:pt>
                <c:pt idx="9">
                  <c:v>8.6408499999999986</c:v>
                </c:pt>
                <c:pt idx="10">
                  <c:v>14.808190000000002</c:v>
                </c:pt>
                <c:pt idx="11">
                  <c:v>21.143689999999996</c:v>
                </c:pt>
                <c:pt idx="12">
                  <c:v>8.2540000000000013</c:v>
                </c:pt>
                <c:pt idx="13">
                  <c:v>13.657500000000002</c:v>
                </c:pt>
                <c:pt idx="14">
                  <c:v>7.2</c:v>
                </c:pt>
              </c:numCache>
            </c:numRef>
          </c:val>
        </c:ser>
        <c:ser>
          <c:idx val="1"/>
          <c:order val="1"/>
          <c:tx>
            <c:strRef>
              <c:f>'inventario per regione'!$C$32</c:f>
              <c:strCache>
                <c:ptCount val="1"/>
                <c:pt idx="0">
                  <c:v>Igp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'inventario per regione'!$A$33:$A$47</c:f>
              <c:strCache>
                <c:ptCount val="15"/>
                <c:pt idx="0">
                  <c:v>Sicilia</c:v>
                </c:pt>
                <c:pt idx="1">
                  <c:v>Puglia</c:v>
                </c:pt>
                <c:pt idx="2">
                  <c:v>Veneto</c:v>
                </c:pt>
                <c:pt idx="3">
                  <c:v>Toscana</c:v>
                </c:pt>
                <c:pt idx="4">
                  <c:v>Emilia Romagna</c:v>
                </c:pt>
                <c:pt idx="5">
                  <c:v>Piemonte</c:v>
                </c:pt>
                <c:pt idx="6">
                  <c:v>Abruzzo</c:v>
                </c:pt>
                <c:pt idx="7">
                  <c:v>Sardegna</c:v>
                </c:pt>
                <c:pt idx="8">
                  <c:v>Campania</c:v>
                </c:pt>
                <c:pt idx="9">
                  <c:v>Lazio</c:v>
                </c:pt>
                <c:pt idx="10">
                  <c:v>Friuli</c:v>
                </c:pt>
                <c:pt idx="11">
                  <c:v>Lombardia</c:v>
                </c:pt>
                <c:pt idx="12">
                  <c:v>Marche</c:v>
                </c:pt>
                <c:pt idx="13">
                  <c:v>TAA</c:v>
                </c:pt>
                <c:pt idx="14">
                  <c:v>Umbria</c:v>
                </c:pt>
              </c:strCache>
            </c:strRef>
          </c:cat>
          <c:val>
            <c:numRef>
              <c:f>'inventario per regione'!$C$33:$C$47</c:f>
              <c:numCache>
                <c:formatCode>0.0</c:formatCode>
                <c:ptCount val="15"/>
                <c:pt idx="0">
                  <c:v>63.164000000000001</c:v>
                </c:pt>
                <c:pt idx="1">
                  <c:v>33.532710000000009</c:v>
                </c:pt>
                <c:pt idx="2">
                  <c:v>24.62838</c:v>
                </c:pt>
                <c:pt idx="3">
                  <c:v>8.3269900000000003</c:v>
                </c:pt>
                <c:pt idx="4">
                  <c:v>6.9951099999999995</c:v>
                </c:pt>
                <c:pt idx="5">
                  <c:v>0</c:v>
                </c:pt>
                <c:pt idx="6">
                  <c:v>2.613</c:v>
                </c:pt>
                <c:pt idx="7">
                  <c:v>2.6423100000000002</c:v>
                </c:pt>
                <c:pt idx="8">
                  <c:v>1.84</c:v>
                </c:pt>
                <c:pt idx="9">
                  <c:v>3.1916899999999995</c:v>
                </c:pt>
                <c:pt idx="10">
                  <c:v>2.0899899999999998</c:v>
                </c:pt>
                <c:pt idx="11">
                  <c:v>1.47593</c:v>
                </c:pt>
                <c:pt idx="12">
                  <c:v>2.524</c:v>
                </c:pt>
                <c:pt idx="13">
                  <c:v>1.02403</c:v>
                </c:pt>
                <c:pt idx="14">
                  <c:v>2.4</c:v>
                </c:pt>
              </c:numCache>
            </c:numRef>
          </c:val>
        </c:ser>
        <c:ser>
          <c:idx val="2"/>
          <c:order val="2"/>
          <c:tx>
            <c:strRef>
              <c:f>'inventario per regione'!$D$32</c:f>
              <c:strCache>
                <c:ptCount val="1"/>
                <c:pt idx="0">
                  <c:v>Comuni</c:v>
                </c:pt>
              </c:strCache>
            </c:strRef>
          </c:tx>
          <c:spPr>
            <a:solidFill>
              <a:srgbClr val="134985"/>
            </a:solidFill>
          </c:spPr>
          <c:dLbls>
            <c:dLbl>
              <c:idx val="10"/>
              <c:layout>
                <c:manualLayout>
                  <c:x val="9.0758416994548494E-3"/>
                  <c:y val="-8.480451557531756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1344802124318666E-2"/>
                  <c:y val="-4.489650824575636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4.5379208497274646E-3"/>
                  <c:y val="-7.981601465912245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6.8068812745911995E-3"/>
                  <c:y val="-4.988500916195152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2.495856467350089E-2"/>
                  <c:y val="-3.491950641336609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'inventario per regione'!$A$33:$A$47</c:f>
              <c:strCache>
                <c:ptCount val="15"/>
                <c:pt idx="0">
                  <c:v>Sicilia</c:v>
                </c:pt>
                <c:pt idx="1">
                  <c:v>Puglia</c:v>
                </c:pt>
                <c:pt idx="2">
                  <c:v>Veneto</c:v>
                </c:pt>
                <c:pt idx="3">
                  <c:v>Toscana</c:v>
                </c:pt>
                <c:pt idx="4">
                  <c:v>Emilia Romagna</c:v>
                </c:pt>
                <c:pt idx="5">
                  <c:v>Piemonte</c:v>
                </c:pt>
                <c:pt idx="6">
                  <c:v>Abruzzo</c:v>
                </c:pt>
                <c:pt idx="7">
                  <c:v>Sardegna</c:v>
                </c:pt>
                <c:pt idx="8">
                  <c:v>Campania</c:v>
                </c:pt>
                <c:pt idx="9">
                  <c:v>Lazio</c:v>
                </c:pt>
                <c:pt idx="10">
                  <c:v>Friuli</c:v>
                </c:pt>
                <c:pt idx="11">
                  <c:v>Lombardia</c:v>
                </c:pt>
                <c:pt idx="12">
                  <c:v>Marche</c:v>
                </c:pt>
                <c:pt idx="13">
                  <c:v>TAA</c:v>
                </c:pt>
                <c:pt idx="14">
                  <c:v>Umbria</c:v>
                </c:pt>
              </c:strCache>
            </c:strRef>
          </c:cat>
          <c:val>
            <c:numRef>
              <c:f>'inventario per regione'!$D$33:$D$47</c:f>
              <c:numCache>
                <c:formatCode>0.0</c:formatCode>
                <c:ptCount val="15"/>
                <c:pt idx="0">
                  <c:v>9.3596200000000032</c:v>
                </c:pt>
                <c:pt idx="1">
                  <c:v>46.467920000000007</c:v>
                </c:pt>
                <c:pt idx="2">
                  <c:v>5.09809</c:v>
                </c:pt>
                <c:pt idx="3">
                  <c:v>0</c:v>
                </c:pt>
                <c:pt idx="4">
                  <c:v>0.66261000000000014</c:v>
                </c:pt>
                <c:pt idx="5">
                  <c:v>6.2951000000000006</c:v>
                </c:pt>
                <c:pt idx="6">
                  <c:v>13.108000000000001</c:v>
                </c:pt>
                <c:pt idx="7">
                  <c:v>14.125290000000001</c:v>
                </c:pt>
                <c:pt idx="8">
                  <c:v>15.327</c:v>
                </c:pt>
                <c:pt idx="9">
                  <c:v>11.70285</c:v>
                </c:pt>
                <c:pt idx="10">
                  <c:v>6.1636699999999998</c:v>
                </c:pt>
                <c:pt idx="11">
                  <c:v>0.27999000000000002</c:v>
                </c:pt>
                <c:pt idx="12">
                  <c:v>6.7850000000000001</c:v>
                </c:pt>
                <c:pt idx="13">
                  <c:v>0.73436000000000012</c:v>
                </c:pt>
                <c:pt idx="14">
                  <c:v>3.4149999999999996</c:v>
                </c:pt>
              </c:numCache>
            </c:numRef>
          </c:val>
        </c:ser>
        <c:dLbls/>
        <c:gapWidth val="75"/>
        <c:overlap val="100"/>
        <c:axId val="104090240"/>
        <c:axId val="104105088"/>
      </c:barChart>
      <c:catAx>
        <c:axId val="10409024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5400000" vert="horz" anchor="t" anchorCtr="0"/>
          <a:lstStyle/>
          <a:p>
            <a:pPr>
              <a:defRPr sz="900"/>
            </a:pPr>
            <a:endParaRPr lang="it-IT"/>
          </a:p>
        </c:txPr>
        <c:crossAx val="104105088"/>
        <c:crosses val="autoZero"/>
        <c:auto val="1"/>
        <c:lblAlgn val="ctr"/>
        <c:lblOffset val="100"/>
      </c:catAx>
      <c:valAx>
        <c:axId val="104105088"/>
        <c:scaling>
          <c:orientation val="minMax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0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it-IT"/>
          </a:p>
        </c:txPr>
        <c:crossAx val="104090240"/>
        <c:crosses val="autoZero"/>
        <c:crossBetween val="between"/>
      </c:valAx>
    </c:plotArea>
    <c:legend>
      <c:legendPos val="b"/>
    </c:legend>
    <c:plotVisOnly val="1"/>
    <c:dispBlanksAs val="gap"/>
  </c:chart>
  <c:spPr>
    <a:noFill/>
  </c:spPr>
  <c:txPr>
    <a:bodyPr/>
    <a:lstStyle/>
    <a:p>
      <a:pPr>
        <a:defRPr sz="1100"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1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dirty="0" smtClean="0"/>
              <a:t>Milioni di ettolitri</a:t>
            </a:r>
            <a:endParaRPr lang="it-IT" dirty="0"/>
          </a:p>
        </c:rich>
      </c:tx>
    </c:title>
    <c:plotArea>
      <c:layout/>
      <c:barChart>
        <c:barDir val="col"/>
        <c:grouping val="stacked"/>
        <c:ser>
          <c:idx val="1"/>
          <c:order val="1"/>
          <c:tx>
            <c:strRef>
              <c:f>'ripsrtizione della produzione s'!$U$37</c:f>
              <c:strCache>
                <c:ptCount val="1"/>
                <c:pt idx="0">
                  <c:v>Dop</c:v>
                </c:pt>
              </c:strCache>
            </c:strRef>
          </c:tx>
          <c:dLbls>
            <c:dLbl>
              <c:idx val="11"/>
              <c:tx>
                <c:rich>
                  <a:bodyPr/>
                  <a:lstStyle/>
                  <a:p>
                    <a:r>
                      <a:rPr lang="en-US" dirty="0" smtClean="0"/>
                      <a:t>15</a:t>
                    </a:r>
                    <a:endParaRPr lang="en-US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 smtClean="0"/>
                      <a:t>16</a:t>
                    </a:r>
                    <a:endParaRPr lang="en-US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'ripsrtizione della produzione s'!$S$38:$S$51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2013*</c:v>
                </c:pt>
              </c:strCache>
            </c:strRef>
          </c:cat>
          <c:val>
            <c:numRef>
              <c:f>'ripsrtizione della produzione s'!$U$38:$U$51</c:f>
              <c:numCache>
                <c:formatCode>0</c:formatCode>
                <c:ptCount val="14"/>
                <c:pt idx="0">
                  <c:v>14.936269000000001</c:v>
                </c:pt>
                <c:pt idx="1">
                  <c:v>15.697825999999999</c:v>
                </c:pt>
                <c:pt idx="2">
                  <c:v>13.927056</c:v>
                </c:pt>
                <c:pt idx="3">
                  <c:v>14.441012000000001</c:v>
                </c:pt>
                <c:pt idx="4">
                  <c:v>16.561711999999996</c:v>
                </c:pt>
                <c:pt idx="5">
                  <c:v>15.020109000000001</c:v>
                </c:pt>
                <c:pt idx="6">
                  <c:v>15.280190000000001</c:v>
                </c:pt>
                <c:pt idx="7">
                  <c:v>14.246967</c:v>
                </c:pt>
                <c:pt idx="8">
                  <c:v>14.441107999999998</c:v>
                </c:pt>
                <c:pt idx="9">
                  <c:v>15.262135000000002</c:v>
                </c:pt>
                <c:pt idx="10">
                  <c:v>15.761352999999998</c:v>
                </c:pt>
                <c:pt idx="11" formatCode="General">
                  <c:v>15.06</c:v>
                </c:pt>
                <c:pt idx="12" formatCode="0.0">
                  <c:v>15.6</c:v>
                </c:pt>
                <c:pt idx="13" formatCode="General">
                  <c:v>17.399999999999999</c:v>
                </c:pt>
              </c:numCache>
            </c:numRef>
          </c:val>
        </c:ser>
        <c:ser>
          <c:idx val="2"/>
          <c:order val="2"/>
          <c:tx>
            <c:strRef>
              <c:f>'ripsrtizione della produzione s'!$V$37</c:f>
              <c:strCache>
                <c:ptCount val="1"/>
                <c:pt idx="0">
                  <c:v>Igp</c:v>
                </c:pt>
              </c:strCache>
            </c:strRef>
          </c:tx>
          <c:dLbls>
            <c:dLbl>
              <c:idx val="12"/>
              <c:tx>
                <c:rich>
                  <a:bodyPr/>
                  <a:lstStyle/>
                  <a:p>
                    <a:r>
                      <a:rPr lang="en-US" dirty="0" smtClean="0"/>
                      <a:t>13</a:t>
                    </a:r>
                    <a:endParaRPr lang="en-US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'ripsrtizione della produzione s'!$S$38:$S$51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2013*</c:v>
                </c:pt>
              </c:strCache>
            </c:strRef>
          </c:cat>
          <c:val>
            <c:numRef>
              <c:f>'ripsrtizione della produzione s'!$V$38:$V$51</c:f>
              <c:numCache>
                <c:formatCode>0</c:formatCode>
                <c:ptCount val="14"/>
                <c:pt idx="0">
                  <c:v>13.088635</c:v>
                </c:pt>
                <c:pt idx="1">
                  <c:v>12.616074999999999</c:v>
                </c:pt>
                <c:pt idx="2">
                  <c:v>11.033514</c:v>
                </c:pt>
                <c:pt idx="3">
                  <c:v>11.076416000000002</c:v>
                </c:pt>
                <c:pt idx="4">
                  <c:v>13.838064999999999</c:v>
                </c:pt>
                <c:pt idx="5">
                  <c:v>12.857244000000003</c:v>
                </c:pt>
                <c:pt idx="6">
                  <c:v>12.734832000000001</c:v>
                </c:pt>
                <c:pt idx="7">
                  <c:v>12.034356999999998</c:v>
                </c:pt>
                <c:pt idx="8">
                  <c:v>13.128709000000001</c:v>
                </c:pt>
                <c:pt idx="9">
                  <c:v>12.270962999999998</c:v>
                </c:pt>
                <c:pt idx="10">
                  <c:v>13.767344</c:v>
                </c:pt>
                <c:pt idx="11" formatCode="#,##0">
                  <c:v>13.592000000000002</c:v>
                </c:pt>
                <c:pt idx="12" formatCode="0.0">
                  <c:v>13.5</c:v>
                </c:pt>
                <c:pt idx="13" formatCode="General">
                  <c:v>15.9</c:v>
                </c:pt>
              </c:numCache>
            </c:numRef>
          </c:val>
        </c:ser>
        <c:ser>
          <c:idx val="3"/>
          <c:order val="3"/>
          <c:tx>
            <c:strRef>
              <c:f>'ripsrtizione della produzione s'!$W$37</c:f>
              <c:strCache>
                <c:ptCount val="1"/>
                <c:pt idx="0">
                  <c:v>Comune +mosti</c:v>
                </c:pt>
              </c:strCache>
            </c:strRef>
          </c:tx>
          <c:dPt>
            <c:idx val="13"/>
            <c:spPr>
              <a:solidFill>
                <a:srgbClr val="B32C16">
                  <a:lumMod val="60000"/>
                  <a:lumOff val="40000"/>
                </a:srgbClr>
              </a:solidFill>
            </c:spPr>
          </c:dPt>
          <c:dLbls>
            <c:dLbl>
              <c:idx val="12"/>
              <c:layout>
                <c:manualLayout>
                  <c:x val="-2.1507603491212586E-3"/>
                  <c:y val="3.9191633028428947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endParaRPr lang="en-US" dirty="0" smtClean="0"/>
                  </a:p>
                  <a:p>
                    <a:pPr>
                      <a:defRPr/>
                    </a:pPr>
                    <a:endParaRPr lang="en-US" dirty="0" smtClean="0"/>
                  </a:p>
                  <a:p>
                    <a:pPr>
                      <a:defRPr/>
                    </a:pPr>
                    <a:r>
                      <a:rPr lang="en-US" dirty="0" smtClean="0"/>
                      <a:t>12</a:t>
                    </a:r>
                  </a:p>
                  <a:p>
                    <a:pPr>
                      <a:defRPr/>
                    </a:pPr>
                    <a:endParaRPr lang="en-US" dirty="0" smtClean="0"/>
                  </a:p>
                  <a:p>
                    <a:pPr>
                      <a:defRPr/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3.6886992231215499E-2"/>
                      <c:h val="0.1024901554148304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'ripsrtizione della produzione s'!$S$38:$S$51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2013*</c:v>
                </c:pt>
              </c:strCache>
            </c:strRef>
          </c:cat>
          <c:val>
            <c:numRef>
              <c:f>'ripsrtizione della produzione s'!$W$38:$W$51</c:f>
              <c:numCache>
                <c:formatCode>0</c:formatCode>
                <c:ptCount val="14"/>
                <c:pt idx="0">
                  <c:v>26.062623999999989</c:v>
                </c:pt>
                <c:pt idx="1">
                  <c:v>23.979019999999991</c:v>
                </c:pt>
                <c:pt idx="2">
                  <c:v>19.643561999999999</c:v>
                </c:pt>
                <c:pt idx="3">
                  <c:v>18.568685999999996</c:v>
                </c:pt>
                <c:pt idx="4">
                  <c:v>22.735390000000002</c:v>
                </c:pt>
                <c:pt idx="5">
                  <c:v>22.689125999999991</c:v>
                </c:pt>
                <c:pt idx="6">
                  <c:v>21.616235000000003</c:v>
                </c:pt>
                <c:pt idx="7">
                  <c:v>16.277947000000001</c:v>
                </c:pt>
                <c:pt idx="8">
                  <c:v>18.675535999999997</c:v>
                </c:pt>
                <c:pt idx="9">
                  <c:v>18.266528999999991</c:v>
                </c:pt>
                <c:pt idx="10">
                  <c:v>17.215927000000001</c:v>
                </c:pt>
                <c:pt idx="11">
                  <c:v>14.052757000000003</c:v>
                </c:pt>
                <c:pt idx="12" formatCode="0.0">
                  <c:v>11.970000000000002</c:v>
                </c:pt>
                <c:pt idx="13" formatCode="General">
                  <c:v>14.900000000000004</c:v>
                </c:pt>
              </c:numCache>
            </c:numRef>
          </c:val>
        </c:ser>
        <c:dLbls>
          <c:showVal val="1"/>
        </c:dLbls>
        <c:gapWidth val="100"/>
        <c:overlap val="100"/>
        <c:axId val="62898944"/>
        <c:axId val="62900480"/>
      </c:barChart>
      <c:lineChart>
        <c:grouping val="stacked"/>
        <c:ser>
          <c:idx val="0"/>
          <c:order val="0"/>
          <c:tx>
            <c:strRef>
              <c:f>'ripsrtizione della produzione s'!$T$37</c:f>
              <c:strCache>
                <c:ptCount val="1"/>
                <c:pt idx="0">
                  <c:v>Totale 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12"/>
              <c:layout>
                <c:manualLayout>
                  <c:x val="-3.2768208681420226E-2"/>
                  <c:y val="-1.95965880334283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41,1</a:t>
                    </a:r>
                    <a:endParaRPr lang="en-US" dirty="0"/>
                  </a:p>
                </c:rich>
              </c:tx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gradFill>
                <a:gsLst>
                  <a:gs pos="0">
                    <a:srgbClr val="FFF200"/>
                  </a:gs>
                  <a:gs pos="88000">
                    <a:srgbClr val="FF7A00"/>
                  </a:gs>
                  <a:gs pos="85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c:sp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'ripsrtizione della produzione s'!$S$38:$S$51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2013*</c:v>
                </c:pt>
              </c:strCache>
            </c:strRef>
          </c:cat>
          <c:val>
            <c:numRef>
              <c:f>'ripsrtizione della produzione s'!$T$38:$T$51</c:f>
              <c:numCache>
                <c:formatCode>0.0</c:formatCode>
                <c:ptCount val="14"/>
                <c:pt idx="0">
                  <c:v>54.087527999999999</c:v>
                </c:pt>
                <c:pt idx="1">
                  <c:v>52.292921000000007</c:v>
                </c:pt>
                <c:pt idx="2">
                  <c:v>44.604132000000007</c:v>
                </c:pt>
                <c:pt idx="3">
                  <c:v>44.086114000000002</c:v>
                </c:pt>
                <c:pt idx="4">
                  <c:v>53.135167000000003</c:v>
                </c:pt>
                <c:pt idx="5">
                  <c:v>50.566479000000001</c:v>
                </c:pt>
                <c:pt idx="6">
                  <c:v>49.631257000000005</c:v>
                </c:pt>
                <c:pt idx="7">
                  <c:v>42.559270999999995</c:v>
                </c:pt>
                <c:pt idx="8">
                  <c:v>46.245353000000009</c:v>
                </c:pt>
                <c:pt idx="9">
                  <c:v>45.799627000000001</c:v>
                </c:pt>
                <c:pt idx="10">
                  <c:v>46.744623999999995</c:v>
                </c:pt>
                <c:pt idx="11">
                  <c:v>42.704757000000001</c:v>
                </c:pt>
                <c:pt idx="12" formatCode="General">
                  <c:v>41.07</c:v>
                </c:pt>
                <c:pt idx="13" formatCode="General">
                  <c:v>48.2</c:v>
                </c:pt>
              </c:numCache>
            </c:numRef>
          </c:val>
        </c:ser>
        <c:dLbls>
          <c:showVal val="1"/>
        </c:dLbls>
        <c:marker val="1"/>
        <c:axId val="62898944"/>
        <c:axId val="62900480"/>
      </c:lineChart>
      <c:catAx>
        <c:axId val="6289894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-5400000" vert="horz" anchor="t" anchorCtr="0"/>
          <a:lstStyle/>
          <a:p>
            <a:pPr>
              <a:defRPr sz="900"/>
            </a:pPr>
            <a:endParaRPr lang="it-IT"/>
          </a:p>
        </c:txPr>
        <c:crossAx val="62900480"/>
        <c:crosses val="autoZero"/>
        <c:auto val="1"/>
        <c:lblAlgn val="ctr"/>
        <c:lblOffset val="100"/>
        <c:tickLblSkip val="1"/>
        <c:tickMarkSkip val="1"/>
      </c:catAx>
      <c:valAx>
        <c:axId val="62900480"/>
        <c:scaling>
          <c:orientation val="minMax"/>
        </c:scaling>
        <c:delete val="1"/>
        <c:axPos val="l"/>
        <c:numFmt formatCode="#,##0" sourceLinked="0"/>
        <c:tickLblPos val="none"/>
        <c:crossAx val="62898944"/>
        <c:crosses val="autoZero"/>
        <c:crossBetween val="between"/>
      </c:valAx>
    </c:plotArea>
    <c:legend>
      <c:legendPos val="b"/>
    </c:legend>
    <c:plotVisOnly val="1"/>
    <c:dispBlanksAs val="gap"/>
  </c:chart>
  <c:spPr>
    <a:noFill/>
  </c:spPr>
  <c:txPr>
    <a:bodyPr/>
    <a:lstStyle/>
    <a:p>
      <a:pPr>
        <a:defRPr sz="1100"/>
      </a:pPr>
      <a:endParaRPr lang="it-IT"/>
    </a:p>
  </c:tx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9716103032425725"/>
          <c:y val="5.9925312812034802E-2"/>
          <c:w val="0.67307363350586147"/>
          <c:h val="0.80525645676404267"/>
        </c:manualLayout>
      </c:layout>
      <c:barChart>
        <c:barDir val="bar"/>
        <c:grouping val="clustered"/>
        <c:ser>
          <c:idx val="0"/>
          <c:order val="0"/>
          <c:tx>
            <c:strRef>
              <c:f>'C:\Users\sarnari\Desktop\Desktop 12 marzo 2012\Ref vino 2011\schede\[REF2.0_sk5.xls]struttura offerta'!$D$12</c:f>
              <c:strCache>
                <c:ptCount val="1"/>
                <c:pt idx="0">
                  <c:v>% produttori</c:v>
                </c:pt>
              </c:strCache>
            </c:strRef>
          </c:tx>
          <c:spPr>
            <a:solidFill>
              <a:srgbClr val="A6A6A6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numFmt formatCode="#,##0.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'C:\Users\sarnari\Desktop\Desktop 12 marzo 2012\Ref vino 2011\schede\[REF2.0_sk5.xls]struttura offerta'!$A$13:$A$18</c:f>
              <c:strCache>
                <c:ptCount val="6"/>
                <c:pt idx="0">
                  <c:v>1-100</c:v>
                </c:pt>
                <c:pt idx="1">
                  <c:v>101-1.000</c:v>
                </c:pt>
                <c:pt idx="2">
                  <c:v>1.001-10.000</c:v>
                </c:pt>
                <c:pt idx="3">
                  <c:v>10.001-50.000</c:v>
                </c:pt>
                <c:pt idx="4">
                  <c:v>50.001-100.000</c:v>
                </c:pt>
                <c:pt idx="5">
                  <c:v>&gt;100.000</c:v>
                </c:pt>
              </c:strCache>
            </c:strRef>
          </c:cat>
          <c:val>
            <c:numRef>
              <c:f>'C:\Users\sarnari\Desktop\Desktop 12 marzo 2012\Ref vino 2011\schede\[REF2.0_sk5.xls]struttura offerta'!$D$13:$D$18</c:f>
              <c:numCache>
                <c:formatCode>General</c:formatCode>
                <c:ptCount val="6"/>
                <c:pt idx="0">
                  <c:v>81.791291625584421</c:v>
                </c:pt>
                <c:pt idx="1">
                  <c:v>13.379027384625171</c:v>
                </c:pt>
                <c:pt idx="2">
                  <c:v>3.7657835310581733</c:v>
                </c:pt>
                <c:pt idx="3">
                  <c:v>0.70131357145128959</c:v>
                </c:pt>
                <c:pt idx="4">
                  <c:v>0.20832670716580259</c:v>
                </c:pt>
                <c:pt idx="5">
                  <c:v>0.15425718011513634</c:v>
                </c:pt>
              </c:numCache>
            </c:numRef>
          </c:val>
        </c:ser>
        <c:ser>
          <c:idx val="1"/>
          <c:order val="1"/>
          <c:tx>
            <c:strRef>
              <c:f>'C:\Users\sarnari\Desktop\Desktop 12 marzo 2012\Ref vino 2011\schede\[REF2.0_sk5.xls]struttura offerta'!$E$12</c:f>
              <c:strCache>
                <c:ptCount val="1"/>
                <c:pt idx="0">
                  <c:v> %produzione</c:v>
                </c:pt>
              </c:strCache>
            </c:strRef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'C:\Users\sarnari\Desktop\Desktop 12 marzo 2012\Ref vino 2011\schede\[REF2.0_sk5.xls]struttura offerta'!$A$13:$A$18</c:f>
              <c:strCache>
                <c:ptCount val="6"/>
                <c:pt idx="0">
                  <c:v>1-100</c:v>
                </c:pt>
                <c:pt idx="1">
                  <c:v>101-1.000</c:v>
                </c:pt>
                <c:pt idx="2">
                  <c:v>1.001-10.000</c:v>
                </c:pt>
                <c:pt idx="3">
                  <c:v>10.001-50.000</c:v>
                </c:pt>
                <c:pt idx="4">
                  <c:v>50.001-100.000</c:v>
                </c:pt>
                <c:pt idx="5">
                  <c:v>&gt;100.000</c:v>
                </c:pt>
              </c:strCache>
            </c:strRef>
          </c:cat>
          <c:val>
            <c:numRef>
              <c:f>'C:\Users\sarnari\Desktop\Desktop 12 marzo 2012\Ref vino 2011\schede\[REF2.0_sk5.xls]struttura offerta'!$E$13:$E$18</c:f>
              <c:numCache>
                <c:formatCode>General</c:formatCode>
                <c:ptCount val="6"/>
                <c:pt idx="0">
                  <c:v>1.5221640782521553</c:v>
                </c:pt>
                <c:pt idx="1">
                  <c:v>5.9530096098376646</c:v>
                </c:pt>
                <c:pt idx="2">
                  <c:v>12.952110109861868</c:v>
                </c:pt>
                <c:pt idx="3">
                  <c:v>20.942857868871783</c:v>
                </c:pt>
                <c:pt idx="4">
                  <c:v>18.28531228956918</c:v>
                </c:pt>
                <c:pt idx="5">
                  <c:v>40.344546043607316</c:v>
                </c:pt>
              </c:numCache>
            </c:numRef>
          </c:val>
        </c:ser>
        <c:dLbls/>
        <c:gapWidth val="100"/>
        <c:axId val="105148800"/>
        <c:axId val="105150336"/>
      </c:barChart>
      <c:catAx>
        <c:axId val="105148800"/>
        <c:scaling>
          <c:orientation val="maxMin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05150336"/>
        <c:crosses val="autoZero"/>
        <c:auto val="1"/>
        <c:lblAlgn val="ctr"/>
        <c:lblOffset val="100"/>
      </c:catAx>
      <c:valAx>
        <c:axId val="105150336"/>
        <c:scaling>
          <c:orientation val="minMax"/>
          <c:max val="100"/>
          <c:min val="0"/>
        </c:scaling>
        <c:axPos val="t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#,##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051488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it-IT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9918888311549893"/>
          <c:y val="6.1857923497267764E-2"/>
          <c:w val="0.77033738802954199"/>
          <c:h val="0.82836510190324553"/>
        </c:manualLayout>
      </c:layout>
      <c:barChart>
        <c:barDir val="bar"/>
        <c:grouping val="clustered"/>
        <c:ser>
          <c:idx val="0"/>
          <c:order val="0"/>
          <c:tx>
            <c:strRef>
              <c:f>'C:\Users\sarnari\Desktop\Desktop 12 marzo 2012\Ref vino 2011\schede\[REF2.0_sk5.xls]struttura offerta'!$H$12</c:f>
              <c:strCache>
                <c:ptCount val="1"/>
                <c:pt idx="0">
                  <c:v>% produttori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numFmt formatCode="#,##0.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'C:\Users\sarnari\Desktop\Desktop 12 marzo 2012\Ref vino 2011\schede\[REF2.0_sk5.xls]struttura offerta'!$A$13:$A$18</c:f>
              <c:strCache>
                <c:ptCount val="6"/>
                <c:pt idx="0">
                  <c:v>1-100</c:v>
                </c:pt>
                <c:pt idx="1">
                  <c:v>101-1.000</c:v>
                </c:pt>
                <c:pt idx="2">
                  <c:v>1.001-10.000</c:v>
                </c:pt>
                <c:pt idx="3">
                  <c:v>10.001-50.000</c:v>
                </c:pt>
                <c:pt idx="4">
                  <c:v>50.001-100.000</c:v>
                </c:pt>
                <c:pt idx="5">
                  <c:v>&gt;100.000</c:v>
                </c:pt>
              </c:strCache>
            </c:strRef>
          </c:cat>
          <c:val>
            <c:numRef>
              <c:f>'C:\Users\sarnari\Desktop\Desktop 12 marzo 2012\Ref vino 2011\schede\[REF2.0_sk5.xls]struttura offerta'!$H$13:$H$18</c:f>
              <c:numCache>
                <c:formatCode>General</c:formatCode>
                <c:ptCount val="6"/>
                <c:pt idx="0">
                  <c:v>7.3599999999999985</c:v>
                </c:pt>
                <c:pt idx="1">
                  <c:v>15.040000000000001</c:v>
                </c:pt>
                <c:pt idx="2">
                  <c:v>22.24</c:v>
                </c:pt>
                <c:pt idx="3">
                  <c:v>29.919999999999998</c:v>
                </c:pt>
                <c:pt idx="4">
                  <c:v>14.400000000000002</c:v>
                </c:pt>
                <c:pt idx="5">
                  <c:v>11.04</c:v>
                </c:pt>
              </c:numCache>
            </c:numRef>
          </c:val>
        </c:ser>
        <c:ser>
          <c:idx val="1"/>
          <c:order val="1"/>
          <c:tx>
            <c:strRef>
              <c:f>'C:\Users\sarnari\Desktop\Desktop 12 marzo 2012\Ref vino 2011\schede\[REF2.0_sk5.xls]struttura offerta'!$I$12</c:f>
              <c:strCache>
                <c:ptCount val="1"/>
                <c:pt idx="0">
                  <c:v>% produzione</c:v>
                </c:pt>
              </c:strCache>
            </c:strRef>
          </c:tx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it-IT" sz="9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'C:\Users\sarnari\Desktop\Desktop 12 marzo 2012\Ref vino 2011\schede\[REF2.0_sk5.xls]struttura offerta'!$A$13:$A$18</c:f>
              <c:strCache>
                <c:ptCount val="6"/>
                <c:pt idx="0">
                  <c:v>1-100</c:v>
                </c:pt>
                <c:pt idx="1">
                  <c:v>101-1.000</c:v>
                </c:pt>
                <c:pt idx="2">
                  <c:v>1.001-10.000</c:v>
                </c:pt>
                <c:pt idx="3">
                  <c:v>10.001-50.000</c:v>
                </c:pt>
                <c:pt idx="4">
                  <c:v>50.001-100.000</c:v>
                </c:pt>
                <c:pt idx="5">
                  <c:v>&gt;100.000</c:v>
                </c:pt>
              </c:strCache>
            </c:strRef>
          </c:cat>
          <c:val>
            <c:numRef>
              <c:f>'C:\Users\sarnari\Desktop\Desktop 12 marzo 2012\Ref vino 2011\schede\[REF2.0_sk5.xls]struttura offerta'!$I$13:$I$18</c:f>
              <c:numCache>
                <c:formatCode>General</c:formatCode>
                <c:ptCount val="6"/>
                <c:pt idx="0">
                  <c:v>6.149983736261723E-3</c:v>
                </c:pt>
                <c:pt idx="1">
                  <c:v>0.14290465784301598</c:v>
                </c:pt>
                <c:pt idx="2">
                  <c:v>2.2648799461235036</c:v>
                </c:pt>
                <c:pt idx="3">
                  <c:v>18.766140271306636</c:v>
                </c:pt>
                <c:pt idx="4">
                  <c:v>22.605137508761796</c:v>
                </c:pt>
                <c:pt idx="5">
                  <c:v>56.21478763222877</c:v>
                </c:pt>
              </c:numCache>
            </c:numRef>
          </c:val>
        </c:ser>
        <c:dLbls/>
        <c:gapWidth val="100"/>
        <c:axId val="55685504"/>
        <c:axId val="55687040"/>
      </c:barChart>
      <c:catAx>
        <c:axId val="55685504"/>
        <c:scaling>
          <c:orientation val="maxMin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55687040"/>
        <c:crosses val="autoZero"/>
        <c:auto val="1"/>
        <c:lblAlgn val="ctr"/>
        <c:lblOffset val="100"/>
      </c:catAx>
      <c:valAx>
        <c:axId val="55687040"/>
        <c:scaling>
          <c:orientation val="minMax"/>
          <c:max val="100"/>
          <c:min val="0"/>
        </c:scaling>
        <c:axPos val="t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#,##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556855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it-IT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Foglio1!$B$2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134985"/>
            </a:solidFill>
          </c:spPr>
          <c:dPt>
            <c:idx val="4"/>
          </c:dPt>
          <c:dPt>
            <c:idx val="11"/>
          </c:dPt>
          <c:dLbls>
            <c:dLbl>
              <c:idx val="11"/>
              <c:spPr>
                <a:solidFill>
                  <a:schemeClr val="bg1">
                    <a:lumMod val="95000"/>
                  </a:schemeClr>
                </a:solidFill>
              </c:spPr>
              <c:txPr>
                <a:bodyPr/>
                <a:lstStyle/>
                <a:p>
                  <a:pPr>
                    <a:defRPr sz="1200"/>
                  </a:pPr>
                  <a:endParaRPr lang="it-IT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Foglio1!$A$3:$A$18</c:f>
              <c:strCache>
                <c:ptCount val="16"/>
                <c:pt idx="0">
                  <c:v>Puglia</c:v>
                </c:pt>
                <c:pt idx="1">
                  <c:v>Sicilia</c:v>
                </c:pt>
                <c:pt idx="2">
                  <c:v>Piemonte</c:v>
                </c:pt>
                <c:pt idx="3">
                  <c:v>Emilia-Romagna</c:v>
                </c:pt>
                <c:pt idx="4">
                  <c:v>Veneto</c:v>
                </c:pt>
                <c:pt idx="5">
                  <c:v>Toscana</c:v>
                </c:pt>
                <c:pt idx="6">
                  <c:v>Abruzzo</c:v>
                </c:pt>
                <c:pt idx="7">
                  <c:v>Lombardia</c:v>
                </c:pt>
                <c:pt idx="8">
                  <c:v>Trentino-Altro Adige</c:v>
                </c:pt>
                <c:pt idx="9">
                  <c:v>Lazio</c:v>
                </c:pt>
                <c:pt idx="10">
                  <c:v>Sardegna</c:v>
                </c:pt>
                <c:pt idx="11">
                  <c:v>Marche</c:v>
                </c:pt>
                <c:pt idx="12">
                  <c:v>Umbria</c:v>
                </c:pt>
                <c:pt idx="13">
                  <c:v>Campania</c:v>
                </c:pt>
                <c:pt idx="14">
                  <c:v>Friuli-Venezia Giulia</c:v>
                </c:pt>
                <c:pt idx="15">
                  <c:v>Altre</c:v>
                </c:pt>
              </c:strCache>
            </c:strRef>
          </c:cat>
          <c:val>
            <c:numRef>
              <c:f>Foglio1!$B$3:$B$18</c:f>
              <c:numCache>
                <c:formatCode>General</c:formatCode>
                <c:ptCount val="16"/>
                <c:pt idx="0">
                  <c:v>93</c:v>
                </c:pt>
                <c:pt idx="1">
                  <c:v>85</c:v>
                </c:pt>
                <c:pt idx="2">
                  <c:v>73</c:v>
                </c:pt>
                <c:pt idx="3">
                  <c:v>57</c:v>
                </c:pt>
                <c:pt idx="4">
                  <c:v>47</c:v>
                </c:pt>
                <c:pt idx="5">
                  <c:v>42</c:v>
                </c:pt>
                <c:pt idx="6">
                  <c:v>39</c:v>
                </c:pt>
                <c:pt idx="7">
                  <c:v>28</c:v>
                </c:pt>
                <c:pt idx="8">
                  <c:v>28</c:v>
                </c:pt>
                <c:pt idx="9">
                  <c:v>27</c:v>
                </c:pt>
                <c:pt idx="10">
                  <c:v>25</c:v>
                </c:pt>
                <c:pt idx="11">
                  <c:v>15</c:v>
                </c:pt>
                <c:pt idx="12">
                  <c:v>14</c:v>
                </c:pt>
                <c:pt idx="13">
                  <c:v>13</c:v>
                </c:pt>
                <c:pt idx="14">
                  <c:v>9</c:v>
                </c:pt>
                <c:pt idx="15">
                  <c:v>30</c:v>
                </c:pt>
              </c:numCache>
            </c:numRef>
          </c:val>
        </c:ser>
        <c:dLbls/>
        <c:shape val="box"/>
        <c:axId val="112532864"/>
        <c:axId val="71939200"/>
        <c:axId val="0"/>
      </c:bar3DChart>
      <c:catAx>
        <c:axId val="1125328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71939200"/>
        <c:crosses val="autoZero"/>
        <c:auto val="1"/>
        <c:lblAlgn val="ctr"/>
        <c:lblOffset val="100"/>
      </c:catAx>
      <c:valAx>
        <c:axId val="7193920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125328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30"/>
  <c:chart>
    <c:plotArea>
      <c:layout>
        <c:manualLayout>
          <c:layoutTarget val="inner"/>
          <c:xMode val="edge"/>
          <c:yMode val="edge"/>
          <c:x val="8.3480490864567838E-2"/>
          <c:y val="5.9925312812034802E-2"/>
          <c:w val="0.86926372497072968"/>
          <c:h val="0.73974302000632408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</c:spPr>
          <c:dPt>
            <c:idx val="9"/>
          </c:dPt>
          <c:dPt>
            <c:idx val="19"/>
          </c:dPt>
          <c:dLbls>
            <c:dLbl>
              <c:idx val="0"/>
              <c:layout>
                <c:manualLayout>
                  <c:x val="-5.8565153733528734E-3"/>
                  <c:y val="-1.9417475728155463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515579071134631E-3"/>
                  <c:y val="-1.34228187919463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9521717911176186E-3"/>
                  <c:y val="1.9417475728155345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9521717911176186E-3"/>
                  <c:y val="1.6181229773462785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1534722142162686E-3"/>
                  <c:y val="-2.8648421374512664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it-IT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'PESO DELLA COOP'!$R$37:$R$56</c:f>
              <c:strCache>
                <c:ptCount val="20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R.</c:v>
                </c:pt>
                <c:pt idx="5">
                  <c:v>Friuli V.G.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Sicilia</c:v>
                </c:pt>
                <c:pt idx="15">
                  <c:v>Toscana</c:v>
                </c:pt>
                <c:pt idx="16">
                  <c:v>Trentino A.A</c:v>
                </c:pt>
                <c:pt idx="17">
                  <c:v>Umbria</c:v>
                </c:pt>
                <c:pt idx="18">
                  <c:v>Valle d'Aosta</c:v>
                </c:pt>
                <c:pt idx="19">
                  <c:v>Veneto</c:v>
                </c:pt>
              </c:strCache>
            </c:strRef>
          </c:cat>
          <c:val>
            <c:numRef>
              <c:f>'PESO DELLA COOP'!$S$37:$S$56</c:f>
              <c:numCache>
                <c:formatCode>0%</c:formatCode>
                <c:ptCount val="20"/>
                <c:pt idx="0">
                  <c:v>0.81774302561509915</c:v>
                </c:pt>
                <c:pt idx="1">
                  <c:v>0.45066458540277188</c:v>
                </c:pt>
                <c:pt idx="2">
                  <c:v>0.10663379247290879</c:v>
                </c:pt>
                <c:pt idx="3">
                  <c:v>0.3696979558280738</c:v>
                </c:pt>
                <c:pt idx="4">
                  <c:v>0.68653045169825599</c:v>
                </c:pt>
                <c:pt idx="5">
                  <c:v>0.31057291348872706</c:v>
                </c:pt>
                <c:pt idx="6">
                  <c:v>0.35594087292505383</c:v>
                </c:pt>
                <c:pt idx="7">
                  <c:v>9.3604470661285355E-2</c:v>
                </c:pt>
                <c:pt idx="8">
                  <c:v>0.27380155350265073</c:v>
                </c:pt>
                <c:pt idx="9">
                  <c:v>0.41806370080761412</c:v>
                </c:pt>
                <c:pt idx="10">
                  <c:v>0.74038262605118732</c:v>
                </c:pt>
                <c:pt idx="11">
                  <c:v>0.31682860645502625</c:v>
                </c:pt>
                <c:pt idx="12">
                  <c:v>0.34687270180312291</c:v>
                </c:pt>
                <c:pt idx="13">
                  <c:v>0.61468620415085362</c:v>
                </c:pt>
                <c:pt idx="14">
                  <c:v>0.82280792642195111</c:v>
                </c:pt>
                <c:pt idx="15">
                  <c:v>0.29501714099650311</c:v>
                </c:pt>
                <c:pt idx="16">
                  <c:v>0.75751416634901481</c:v>
                </c:pt>
                <c:pt idx="17">
                  <c:v>0.4656004457453497</c:v>
                </c:pt>
                <c:pt idx="18">
                  <c:v>0.42477101686015983</c:v>
                </c:pt>
                <c:pt idx="19">
                  <c:v>0.59770864169519966</c:v>
                </c:pt>
              </c:numCache>
            </c:numRef>
          </c:val>
        </c:ser>
        <c:dLbls>
          <c:showVal val="1"/>
        </c:dLbls>
        <c:gapWidth val="100"/>
        <c:axId val="56594816"/>
        <c:axId val="56596352"/>
      </c:barChart>
      <c:catAx>
        <c:axId val="56594816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1000"/>
            </a:pPr>
            <a:endParaRPr lang="it-IT"/>
          </a:p>
        </c:txPr>
        <c:crossAx val="56596352"/>
        <c:crosses val="autoZero"/>
        <c:auto val="1"/>
        <c:lblAlgn val="ctr"/>
        <c:lblOffset val="100"/>
        <c:tickLblSkip val="1"/>
        <c:tickMarkSkip val="1"/>
      </c:catAx>
      <c:valAx>
        <c:axId val="56596352"/>
        <c:scaling>
          <c:orientation val="minMax"/>
          <c:max val="1"/>
        </c:scaling>
        <c:delete val="1"/>
        <c:axPos val="l"/>
        <c:majorGridlines/>
        <c:numFmt formatCode="0%" sourceLinked="0"/>
        <c:tickLblPos val="none"/>
        <c:crossAx val="56594816"/>
        <c:crosses val="autoZero"/>
        <c:crossBetween val="between"/>
        <c:majorUnit val="0.2"/>
        <c:minorUnit val="0.1"/>
      </c:valAx>
    </c:plotArea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Foglio1!$C$34</c:f>
              <c:strCache>
                <c:ptCount val="1"/>
                <c:pt idx="0">
                  <c:v>Docg</c:v>
                </c:pt>
              </c:strCache>
            </c:strRef>
          </c:tx>
          <c:spPr>
            <a:solidFill>
              <a:srgbClr val="13498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Foglio1!$B$35:$B$54</c:f>
              <c:strCache>
                <c:ptCount val="20"/>
                <c:pt idx="0">
                  <c:v>Valle d'Aosta</c:v>
                </c:pt>
                <c:pt idx="1">
                  <c:v>Molise</c:v>
                </c:pt>
                <c:pt idx="2">
                  <c:v>Basilicata</c:v>
                </c:pt>
                <c:pt idx="3">
                  <c:v>Liguria</c:v>
                </c:pt>
                <c:pt idx="4">
                  <c:v>Trentino A. A.</c:v>
                </c:pt>
                <c:pt idx="5">
                  <c:v>Friuli V. Giulia</c:v>
                </c:pt>
                <c:pt idx="6">
                  <c:v>Abruzzo</c:v>
                </c:pt>
                <c:pt idx="7">
                  <c:v>Calabria</c:v>
                </c:pt>
                <c:pt idx="8">
                  <c:v>Marche</c:v>
                </c:pt>
                <c:pt idx="9">
                  <c:v>Umbria</c:v>
                </c:pt>
                <c:pt idx="10">
                  <c:v>Emilia Romagna</c:v>
                </c:pt>
                <c:pt idx="11">
                  <c:v>Campania</c:v>
                </c:pt>
                <c:pt idx="12">
                  <c:v>Sicilia</c:v>
                </c:pt>
                <c:pt idx="13">
                  <c:v>Sardegna</c:v>
                </c:pt>
                <c:pt idx="14">
                  <c:v>Lazio</c:v>
                </c:pt>
                <c:pt idx="15">
                  <c:v>Puglia</c:v>
                </c:pt>
                <c:pt idx="16">
                  <c:v>Lombardia</c:v>
                </c:pt>
                <c:pt idx="17">
                  <c:v>Veneto</c:v>
                </c:pt>
                <c:pt idx="18">
                  <c:v>Piemonte</c:v>
                </c:pt>
                <c:pt idx="19">
                  <c:v>Toscana</c:v>
                </c:pt>
              </c:strCache>
            </c:strRef>
          </c:cat>
          <c:val>
            <c:numRef>
              <c:f>Foglio1!$C$35:$C$54</c:f>
              <c:numCache>
                <c:formatCode>General</c:formatCode>
                <c:ptCount val="20"/>
                <c:pt idx="2">
                  <c:v>1</c:v>
                </c:pt>
                <c:pt idx="5">
                  <c:v>4</c:v>
                </c:pt>
                <c:pt idx="6">
                  <c:v>1</c:v>
                </c:pt>
                <c:pt idx="8">
                  <c:v>5</c:v>
                </c:pt>
                <c:pt idx="9">
                  <c:v>2</c:v>
                </c:pt>
                <c:pt idx="10">
                  <c:v>2</c:v>
                </c:pt>
                <c:pt idx="11">
                  <c:v>4</c:v>
                </c:pt>
                <c:pt idx="12">
                  <c:v>1</c:v>
                </c:pt>
                <c:pt idx="13">
                  <c:v>1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14</c:v>
                </c:pt>
                <c:pt idx="18">
                  <c:v>16</c:v>
                </c:pt>
                <c:pt idx="19">
                  <c:v>11</c:v>
                </c:pt>
              </c:numCache>
            </c:numRef>
          </c:val>
        </c:ser>
        <c:ser>
          <c:idx val="1"/>
          <c:order val="1"/>
          <c:tx>
            <c:strRef>
              <c:f>Foglio1!$D$34</c:f>
              <c:strCache>
                <c:ptCount val="1"/>
                <c:pt idx="0">
                  <c:v>Doc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Foglio1!$B$35:$B$54</c:f>
              <c:strCache>
                <c:ptCount val="20"/>
                <c:pt idx="0">
                  <c:v>Valle d'Aosta</c:v>
                </c:pt>
                <c:pt idx="1">
                  <c:v>Molise</c:v>
                </c:pt>
                <c:pt idx="2">
                  <c:v>Basilicata</c:v>
                </c:pt>
                <c:pt idx="3">
                  <c:v>Liguria</c:v>
                </c:pt>
                <c:pt idx="4">
                  <c:v>Trentino A. A.</c:v>
                </c:pt>
                <c:pt idx="5">
                  <c:v>Friuli V. Giulia</c:v>
                </c:pt>
                <c:pt idx="6">
                  <c:v>Abruzzo</c:v>
                </c:pt>
                <c:pt idx="7">
                  <c:v>Calabria</c:v>
                </c:pt>
                <c:pt idx="8">
                  <c:v>Marche</c:v>
                </c:pt>
                <c:pt idx="9">
                  <c:v>Umbria</c:v>
                </c:pt>
                <c:pt idx="10">
                  <c:v>Emilia Romagna</c:v>
                </c:pt>
                <c:pt idx="11">
                  <c:v>Campania</c:v>
                </c:pt>
                <c:pt idx="12">
                  <c:v>Sicilia</c:v>
                </c:pt>
                <c:pt idx="13">
                  <c:v>Sardegna</c:v>
                </c:pt>
                <c:pt idx="14">
                  <c:v>Lazio</c:v>
                </c:pt>
                <c:pt idx="15">
                  <c:v>Puglia</c:v>
                </c:pt>
                <c:pt idx="16">
                  <c:v>Lombardia</c:v>
                </c:pt>
                <c:pt idx="17">
                  <c:v>Veneto</c:v>
                </c:pt>
                <c:pt idx="18">
                  <c:v>Piemonte</c:v>
                </c:pt>
                <c:pt idx="19">
                  <c:v>Toscana</c:v>
                </c:pt>
              </c:strCache>
            </c:strRef>
          </c:cat>
          <c:val>
            <c:numRef>
              <c:f>Foglio1!$D$35:$D$54</c:f>
              <c:numCache>
                <c:formatCode>General</c:formatCode>
                <c:ptCount val="20"/>
                <c:pt idx="0">
                  <c:v>1</c:v>
                </c:pt>
                <c:pt idx="1">
                  <c:v>4</c:v>
                </c:pt>
                <c:pt idx="2">
                  <c:v>4</c:v>
                </c:pt>
                <c:pt idx="3">
                  <c:v>8</c:v>
                </c:pt>
                <c:pt idx="4">
                  <c:v>8</c:v>
                </c:pt>
                <c:pt idx="5">
                  <c:v>10</c:v>
                </c:pt>
                <c:pt idx="6">
                  <c:v>8</c:v>
                </c:pt>
                <c:pt idx="7">
                  <c:v>9</c:v>
                </c:pt>
                <c:pt idx="8">
                  <c:v>15</c:v>
                </c:pt>
                <c:pt idx="9">
                  <c:v>13</c:v>
                </c:pt>
                <c:pt idx="10">
                  <c:v>18</c:v>
                </c:pt>
                <c:pt idx="11">
                  <c:v>15</c:v>
                </c:pt>
                <c:pt idx="12">
                  <c:v>23</c:v>
                </c:pt>
                <c:pt idx="13">
                  <c:v>17</c:v>
                </c:pt>
                <c:pt idx="14">
                  <c:v>27</c:v>
                </c:pt>
                <c:pt idx="15">
                  <c:v>28</c:v>
                </c:pt>
                <c:pt idx="16">
                  <c:v>22</c:v>
                </c:pt>
                <c:pt idx="17">
                  <c:v>28</c:v>
                </c:pt>
                <c:pt idx="18">
                  <c:v>42</c:v>
                </c:pt>
                <c:pt idx="19">
                  <c:v>41</c:v>
                </c:pt>
              </c:numCache>
            </c:numRef>
          </c:val>
        </c:ser>
        <c:ser>
          <c:idx val="2"/>
          <c:order val="2"/>
          <c:tx>
            <c:strRef>
              <c:f>Foglio1!$E$34</c:f>
              <c:strCache>
                <c:ptCount val="1"/>
                <c:pt idx="0">
                  <c:v>Igt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Foglio1!$B$35:$B$54</c:f>
              <c:strCache>
                <c:ptCount val="20"/>
                <c:pt idx="0">
                  <c:v>Valle d'Aosta</c:v>
                </c:pt>
                <c:pt idx="1">
                  <c:v>Molise</c:v>
                </c:pt>
                <c:pt idx="2">
                  <c:v>Basilicata</c:v>
                </c:pt>
                <c:pt idx="3">
                  <c:v>Liguria</c:v>
                </c:pt>
                <c:pt idx="4">
                  <c:v>Trentino A. A.</c:v>
                </c:pt>
                <c:pt idx="5">
                  <c:v>Friuli V. Giulia</c:v>
                </c:pt>
                <c:pt idx="6">
                  <c:v>Abruzzo</c:v>
                </c:pt>
                <c:pt idx="7">
                  <c:v>Calabria</c:v>
                </c:pt>
                <c:pt idx="8">
                  <c:v>Marche</c:v>
                </c:pt>
                <c:pt idx="9">
                  <c:v>Umbria</c:v>
                </c:pt>
                <c:pt idx="10">
                  <c:v>Emilia Romagna</c:v>
                </c:pt>
                <c:pt idx="11">
                  <c:v>Campania</c:v>
                </c:pt>
                <c:pt idx="12">
                  <c:v>Sicilia</c:v>
                </c:pt>
                <c:pt idx="13">
                  <c:v>Sardegna</c:v>
                </c:pt>
                <c:pt idx="14">
                  <c:v>Lazio</c:v>
                </c:pt>
                <c:pt idx="15">
                  <c:v>Puglia</c:v>
                </c:pt>
                <c:pt idx="16">
                  <c:v>Lombardia</c:v>
                </c:pt>
                <c:pt idx="17">
                  <c:v>Veneto</c:v>
                </c:pt>
                <c:pt idx="18">
                  <c:v>Piemonte</c:v>
                </c:pt>
                <c:pt idx="19">
                  <c:v>Toscana</c:v>
                </c:pt>
              </c:strCache>
            </c:strRef>
          </c:cat>
          <c:val>
            <c:numRef>
              <c:f>Foglio1!$E$35:$E$54</c:f>
              <c:numCache>
                <c:formatCode>General</c:formatCode>
                <c:ptCount val="20"/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  <c:pt idx="6">
                  <c:v>8</c:v>
                </c:pt>
                <c:pt idx="7">
                  <c:v>10</c:v>
                </c:pt>
                <c:pt idx="8">
                  <c:v>1</c:v>
                </c:pt>
                <c:pt idx="9">
                  <c:v>6</c:v>
                </c:pt>
                <c:pt idx="10">
                  <c:v>9</c:v>
                </c:pt>
                <c:pt idx="11">
                  <c:v>10</c:v>
                </c:pt>
                <c:pt idx="12">
                  <c:v>7</c:v>
                </c:pt>
                <c:pt idx="13">
                  <c:v>15</c:v>
                </c:pt>
                <c:pt idx="14">
                  <c:v>6</c:v>
                </c:pt>
                <c:pt idx="15">
                  <c:v>6</c:v>
                </c:pt>
                <c:pt idx="16">
                  <c:v>15</c:v>
                </c:pt>
                <c:pt idx="17">
                  <c:v>10</c:v>
                </c:pt>
                <c:pt idx="19">
                  <c:v>6</c:v>
                </c:pt>
              </c:numCache>
            </c:numRef>
          </c:val>
        </c:ser>
        <c:dLbls/>
        <c:overlap val="100"/>
        <c:axId val="69677824"/>
        <c:axId val="69679360"/>
      </c:barChart>
      <c:catAx>
        <c:axId val="6967782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9679360"/>
        <c:crosses val="autoZero"/>
        <c:auto val="1"/>
        <c:lblAlgn val="ctr"/>
        <c:lblOffset val="100"/>
      </c:catAx>
      <c:valAx>
        <c:axId val="69679360"/>
        <c:scaling>
          <c:orientation val="minMax"/>
          <c:max val="6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9677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26"/>
  <c:chart>
    <c:plotArea>
      <c:layout>
        <c:manualLayout>
          <c:layoutTarget val="inner"/>
          <c:xMode val="edge"/>
          <c:yMode val="edge"/>
          <c:x val="7.4790445840444336E-2"/>
          <c:y val="5.5194091980144369E-2"/>
          <c:w val="0.91573555097630266"/>
          <c:h val="0.59562998702523984"/>
        </c:manualLayout>
      </c:layout>
      <c:lineChart>
        <c:grouping val="standard"/>
        <c:ser>
          <c:idx val="0"/>
          <c:order val="0"/>
          <c:tx>
            <c:strRef>
              <c:f>Foglio3!$A$3</c:f>
              <c:strCache>
                <c:ptCount val="1"/>
                <c:pt idx="0">
                  <c:v>Consumo totale</c:v>
                </c:pt>
              </c:strCache>
            </c:strRef>
          </c:tx>
          <c:marker>
            <c:symbol val="none"/>
          </c:marker>
          <c:dLbls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txPr>
              <a:bodyPr/>
              <a:lstStyle/>
              <a:p>
                <a:pPr>
                  <a:defRPr sz="1000"/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Foglio3!$B$2:$N$2</c:f>
              <c:strCache>
                <c:ptCount val="13"/>
                <c:pt idx="0">
                  <c:v>2000/01</c:v>
                </c:pt>
                <c:pt idx="1">
                  <c:v>2001/02</c:v>
                </c:pt>
                <c:pt idx="2">
                  <c:v>2002/03</c:v>
                </c:pt>
                <c:pt idx="3">
                  <c:v>2003/04</c:v>
                </c:pt>
                <c:pt idx="4">
                  <c:v>2004/05</c:v>
                </c:pt>
                <c:pt idx="5">
                  <c:v>2005/06</c:v>
                </c:pt>
                <c:pt idx="6">
                  <c:v>2006/07</c:v>
                </c:pt>
                <c:pt idx="7">
                  <c:v>2007/2008</c:v>
                </c:pt>
                <c:pt idx="8">
                  <c:v>2008/2009</c:v>
                </c:pt>
                <c:pt idx="9">
                  <c:v>2009/2010</c:v>
                </c:pt>
                <c:pt idx="10">
                  <c:v>2010/2011</c:v>
                </c:pt>
                <c:pt idx="11">
                  <c:v>2011/12</c:v>
                </c:pt>
                <c:pt idx="12">
                  <c:v>2012/13</c:v>
                </c:pt>
              </c:strCache>
            </c:strRef>
          </c:cat>
          <c:val>
            <c:numRef>
              <c:f>Foglio3!$B$3:$N$3</c:f>
              <c:numCache>
                <c:formatCode>0</c:formatCode>
                <c:ptCount val="13"/>
                <c:pt idx="0">
                  <c:v>26.645410000000002</c:v>
                </c:pt>
                <c:pt idx="1">
                  <c:v>27.709745999999996</c:v>
                </c:pt>
                <c:pt idx="2">
                  <c:v>29.343</c:v>
                </c:pt>
                <c:pt idx="3">
                  <c:v>22.461000000000002</c:v>
                </c:pt>
                <c:pt idx="4">
                  <c:v>27.015000000000001</c:v>
                </c:pt>
                <c:pt idx="5">
                  <c:v>27.332194999999999</c:v>
                </c:pt>
                <c:pt idx="6">
                  <c:v>23.685117400999996</c:v>
                </c:pt>
                <c:pt idx="7">
                  <c:v>20.714741473</c:v>
                </c:pt>
                <c:pt idx="8">
                  <c:v>19.090604593000002</c:v>
                </c:pt>
                <c:pt idx="9">
                  <c:v>21.6</c:v>
                </c:pt>
                <c:pt idx="10" formatCode="General">
                  <c:v>19.100000000000001</c:v>
                </c:pt>
                <c:pt idx="11" formatCode="General">
                  <c:v>21.6</c:v>
                </c:pt>
                <c:pt idx="12">
                  <c:v>20.2</c:v>
                </c:pt>
              </c:numCache>
            </c:numRef>
          </c:val>
        </c:ser>
        <c:ser>
          <c:idx val="1"/>
          <c:order val="1"/>
          <c:tx>
            <c:strRef>
              <c:f>Foglio3!$A$4</c:f>
              <c:strCache>
                <c:ptCount val="1"/>
                <c:pt idx="0">
                  <c:v>Comune +Igt</c:v>
                </c:pt>
              </c:strCache>
            </c:strRef>
          </c:tx>
          <c:marker>
            <c:symbol val="none"/>
          </c:marker>
          <c:dLbls>
            <c:dLbl>
              <c:idx val="11"/>
              <c:layout>
                <c:manualLayout>
                  <c:x val="-2.0370135052832006E-16"/>
                  <c:y val="-3.703703703703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Foglio3!$B$2:$N$2</c:f>
              <c:strCache>
                <c:ptCount val="13"/>
                <c:pt idx="0">
                  <c:v>2000/01</c:v>
                </c:pt>
                <c:pt idx="1">
                  <c:v>2001/02</c:v>
                </c:pt>
                <c:pt idx="2">
                  <c:v>2002/03</c:v>
                </c:pt>
                <c:pt idx="3">
                  <c:v>2003/04</c:v>
                </c:pt>
                <c:pt idx="4">
                  <c:v>2004/05</c:v>
                </c:pt>
                <c:pt idx="5">
                  <c:v>2005/06</c:v>
                </c:pt>
                <c:pt idx="6">
                  <c:v>2006/07</c:v>
                </c:pt>
                <c:pt idx="7">
                  <c:v>2007/2008</c:v>
                </c:pt>
                <c:pt idx="8">
                  <c:v>2008/2009</c:v>
                </c:pt>
                <c:pt idx="9">
                  <c:v>2009/2010</c:v>
                </c:pt>
                <c:pt idx="10">
                  <c:v>2010/2011</c:v>
                </c:pt>
                <c:pt idx="11">
                  <c:v>2011/12</c:v>
                </c:pt>
                <c:pt idx="12">
                  <c:v>2012/13</c:v>
                </c:pt>
              </c:strCache>
            </c:strRef>
          </c:cat>
          <c:val>
            <c:numRef>
              <c:f>Foglio3!$B$4:$N$4</c:f>
              <c:numCache>
                <c:formatCode>0</c:formatCode>
                <c:ptCount val="13"/>
                <c:pt idx="0">
                  <c:v>19.760000000000002</c:v>
                </c:pt>
                <c:pt idx="1">
                  <c:v>20.07</c:v>
                </c:pt>
                <c:pt idx="2">
                  <c:v>19.610000000000003</c:v>
                </c:pt>
                <c:pt idx="3">
                  <c:v>14.02</c:v>
                </c:pt>
                <c:pt idx="4">
                  <c:v>16.43</c:v>
                </c:pt>
                <c:pt idx="5">
                  <c:v>16.52</c:v>
                </c:pt>
                <c:pt idx="6">
                  <c:v>15.219999999999999</c:v>
                </c:pt>
                <c:pt idx="7">
                  <c:v>14.94</c:v>
                </c:pt>
                <c:pt idx="8">
                  <c:v>11.5</c:v>
                </c:pt>
                <c:pt idx="9">
                  <c:v>11.2</c:v>
                </c:pt>
                <c:pt idx="10">
                  <c:v>9.5</c:v>
                </c:pt>
                <c:pt idx="11">
                  <c:v>11.4</c:v>
                </c:pt>
                <c:pt idx="12" formatCode="General">
                  <c:v>11</c:v>
                </c:pt>
              </c:numCache>
            </c:numRef>
          </c:val>
        </c:ser>
        <c:ser>
          <c:idx val="2"/>
          <c:order val="2"/>
          <c:tx>
            <c:strRef>
              <c:f>Foglio3!$A$5</c:f>
              <c:strCache>
                <c:ptCount val="1"/>
                <c:pt idx="0">
                  <c:v>Dop</c:v>
                </c:pt>
              </c:strCache>
            </c:strRef>
          </c:tx>
          <c:marker>
            <c:symbol val="none"/>
          </c:marker>
          <c:dLbls>
            <c:dLbl>
              <c:idx val="8"/>
              <c:layout>
                <c:manualLayout>
                  <c:x val="1.1111111111111115E-2"/>
                  <c:y val="4.166666666666666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1111111111111011E-2"/>
                  <c:y val="3.240740740740741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"/>
                  <c:y val="4.166666666666666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Foglio3!$B$2:$N$2</c:f>
              <c:strCache>
                <c:ptCount val="13"/>
                <c:pt idx="0">
                  <c:v>2000/01</c:v>
                </c:pt>
                <c:pt idx="1">
                  <c:v>2001/02</c:v>
                </c:pt>
                <c:pt idx="2">
                  <c:v>2002/03</c:v>
                </c:pt>
                <c:pt idx="3">
                  <c:v>2003/04</c:v>
                </c:pt>
                <c:pt idx="4">
                  <c:v>2004/05</c:v>
                </c:pt>
                <c:pt idx="5">
                  <c:v>2005/06</c:v>
                </c:pt>
                <c:pt idx="6">
                  <c:v>2006/07</c:v>
                </c:pt>
                <c:pt idx="7">
                  <c:v>2007/2008</c:v>
                </c:pt>
                <c:pt idx="8">
                  <c:v>2008/2009</c:v>
                </c:pt>
                <c:pt idx="9">
                  <c:v>2009/2010</c:v>
                </c:pt>
                <c:pt idx="10">
                  <c:v>2010/2011</c:v>
                </c:pt>
                <c:pt idx="11">
                  <c:v>2011/12</c:v>
                </c:pt>
                <c:pt idx="12">
                  <c:v>2012/13</c:v>
                </c:pt>
              </c:strCache>
            </c:strRef>
          </c:cat>
          <c:val>
            <c:numRef>
              <c:f>Foglio3!$B$5:$N$5</c:f>
              <c:numCache>
                <c:formatCode>0</c:formatCode>
                <c:ptCount val="13"/>
                <c:pt idx="0">
                  <c:v>6.633</c:v>
                </c:pt>
                <c:pt idx="1">
                  <c:v>7.34</c:v>
                </c:pt>
                <c:pt idx="2">
                  <c:v>9.5920000000000005</c:v>
                </c:pt>
                <c:pt idx="3">
                  <c:v>8.2590000000000003</c:v>
                </c:pt>
                <c:pt idx="4">
                  <c:v>8.1</c:v>
                </c:pt>
                <c:pt idx="5">
                  <c:v>10.117999999999999</c:v>
                </c:pt>
                <c:pt idx="6">
                  <c:v>9.2618092310000009</c:v>
                </c:pt>
                <c:pt idx="7">
                  <c:v>9.0647325630000015</c:v>
                </c:pt>
                <c:pt idx="8">
                  <c:v>9.0609900000000003</c:v>
                </c:pt>
                <c:pt idx="9">
                  <c:v>9.1</c:v>
                </c:pt>
                <c:pt idx="10">
                  <c:v>8.3000000000000007</c:v>
                </c:pt>
                <c:pt idx="11">
                  <c:v>10.3</c:v>
                </c:pt>
                <c:pt idx="12">
                  <c:v>8.7000000000000011</c:v>
                </c:pt>
              </c:numCache>
            </c:numRef>
          </c:val>
        </c:ser>
        <c:dLbls/>
        <c:marker val="1"/>
        <c:axId val="69711360"/>
        <c:axId val="69712896"/>
      </c:lineChart>
      <c:catAx>
        <c:axId val="6971136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900"/>
            </a:pPr>
            <a:endParaRPr lang="it-IT"/>
          </a:p>
        </c:txPr>
        <c:crossAx val="69712896"/>
        <c:crosses val="autoZero"/>
        <c:auto val="1"/>
        <c:lblAlgn val="ctr"/>
        <c:lblOffset val="100"/>
      </c:catAx>
      <c:valAx>
        <c:axId val="69712896"/>
        <c:scaling>
          <c:orientation val="minMax"/>
        </c:scaling>
        <c:axPos val="l"/>
        <c:majorGridlines>
          <c:spPr>
            <a:ln>
              <a:prstDash val="sysDash"/>
            </a:ln>
          </c:spPr>
        </c:majorGridlines>
        <c:numFmt formatCode="0" sourceLinked="1"/>
        <c:tickLblPos val="nextTo"/>
        <c:spPr>
          <a:ln>
            <a:noFill/>
          </a:ln>
        </c:spPr>
        <c:txPr>
          <a:bodyPr/>
          <a:lstStyle/>
          <a:p>
            <a:pPr>
              <a:defRPr sz="900"/>
            </a:pPr>
            <a:endParaRPr lang="it-IT"/>
          </a:p>
        </c:txPr>
        <c:crossAx val="69711360"/>
        <c:crosses val="autoZero"/>
        <c:crossBetween val="between"/>
      </c:valAx>
    </c:plotArea>
    <c:legend>
      <c:legendPos val="b"/>
      <c:txPr>
        <a:bodyPr/>
        <a:lstStyle/>
        <a:p>
          <a:pPr>
            <a:defRPr sz="800"/>
          </a:pPr>
          <a:endParaRPr lang="it-IT"/>
        </a:p>
      </c:txPr>
    </c:legend>
    <c:plotVisOnly val="1"/>
    <c:dispBlanksAs val="gap"/>
  </c:chart>
  <c:spPr>
    <a:ln>
      <a:noFill/>
    </a:ln>
  </c:sp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40000"/>
            <a:lumOff val="60000"/>
          </a:schemeClr>
        </a:solidFill>
        <a:round/>
      </a:ln>
    </cs:spPr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5AB95A-33FF-4AEB-9C95-2BE565ECC5E7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8E06243-62A3-4112-9FB7-0AF241D2A043}">
      <dgm:prSet phldrT="[Testo]" custT="1"/>
      <dgm:spPr>
        <a:solidFill>
          <a:srgbClr val="2B5C82"/>
        </a:solidFill>
        <a:ln>
          <a:noFill/>
        </a:ln>
      </dgm:spPr>
      <dgm:t>
        <a:bodyPr/>
        <a:lstStyle/>
        <a:p>
          <a:r>
            <a:rPr lang="it-IT" sz="1600" b="1" dirty="0" smtClean="0"/>
            <a:t>Il valore dello sfuso alla produzione:</a:t>
          </a:r>
          <a:br>
            <a:rPr lang="it-IT" sz="1600" b="1" dirty="0" smtClean="0"/>
          </a:br>
          <a:r>
            <a:rPr lang="it-IT" sz="1600" b="1" dirty="0" smtClean="0"/>
            <a:t>3,9 miliardi di euro</a:t>
          </a:r>
        </a:p>
        <a:p>
          <a:r>
            <a:rPr lang="it-IT" sz="1600" b="1" dirty="0" smtClean="0"/>
            <a:t> di cui</a:t>
          </a:r>
          <a:endParaRPr lang="it-IT" sz="1600" b="1" dirty="0">
            <a:solidFill>
              <a:schemeClr val="bg1"/>
            </a:solidFill>
          </a:endParaRPr>
        </a:p>
      </dgm:t>
    </dgm:pt>
    <dgm:pt modelId="{CC6872A9-5E40-491F-85EA-DE41056E3098}" type="parTrans" cxnId="{8F1CB8B3-EC9D-4926-BCE0-40EAFA865CB4}">
      <dgm:prSet/>
      <dgm:spPr/>
      <dgm:t>
        <a:bodyPr/>
        <a:lstStyle/>
        <a:p>
          <a:endParaRPr lang="it-IT" sz="1800"/>
        </a:p>
      </dgm:t>
    </dgm:pt>
    <dgm:pt modelId="{C3597C78-359C-4496-87A3-F364533625AC}" type="sibTrans" cxnId="{8F1CB8B3-EC9D-4926-BCE0-40EAFA865CB4}">
      <dgm:prSet/>
      <dgm:spPr/>
      <dgm:t>
        <a:bodyPr/>
        <a:lstStyle/>
        <a:p>
          <a:endParaRPr lang="it-IT" sz="1800"/>
        </a:p>
      </dgm:t>
    </dgm:pt>
    <dgm:pt modelId="{1CD3CE98-EC5C-4E7C-969B-B8F0FEA63431}">
      <dgm:prSet phldrT="[Testo]" custT="1"/>
      <dgm:spPr>
        <a:solidFill>
          <a:srgbClr val="B2B2B4"/>
        </a:solidFill>
        <a:ln>
          <a:noFill/>
        </a:ln>
      </dgm:spPr>
      <dgm:t>
        <a:bodyPr/>
        <a:lstStyle/>
        <a:p>
          <a:pPr algn="l"/>
          <a:r>
            <a:rPr lang="it-IT" sz="1800" dirty="0" smtClean="0">
              <a:latin typeface="Arial" pitchFamily="34" charset="0"/>
              <a:cs typeface="Arial" pitchFamily="34" charset="0"/>
            </a:rPr>
            <a:t>1,9 miliardi di euro </a:t>
          </a:r>
          <a:endParaRPr lang="it-IT" sz="1800" b="1" dirty="0">
            <a:solidFill>
              <a:schemeClr val="bg1"/>
            </a:solidFill>
          </a:endParaRPr>
        </a:p>
      </dgm:t>
    </dgm:pt>
    <dgm:pt modelId="{887C1A5B-BE44-49A7-91D7-FF0BBC5CA94F}" type="parTrans" cxnId="{A9374AA0-6EFD-489A-8E29-7191C1233498}">
      <dgm:prSet/>
      <dgm:spPr/>
      <dgm:t>
        <a:bodyPr/>
        <a:lstStyle/>
        <a:p>
          <a:endParaRPr lang="it-IT" sz="1800"/>
        </a:p>
      </dgm:t>
    </dgm:pt>
    <dgm:pt modelId="{068EA2D8-E8C7-447B-BA97-AADB4ACD0024}" type="sibTrans" cxnId="{A9374AA0-6EFD-489A-8E29-7191C1233498}">
      <dgm:prSet/>
      <dgm:spPr/>
      <dgm:t>
        <a:bodyPr/>
        <a:lstStyle/>
        <a:p>
          <a:endParaRPr lang="it-IT" sz="1800"/>
        </a:p>
      </dgm:t>
    </dgm:pt>
    <dgm:pt modelId="{02DD2190-0504-487F-BA6D-44FC5310004C}">
      <dgm:prSet phldrT="[Testo]" custT="1"/>
      <dgm:spPr>
        <a:solidFill>
          <a:srgbClr val="B2B2B4"/>
        </a:solidFill>
        <a:ln>
          <a:noFill/>
        </a:ln>
      </dgm:spPr>
      <dgm:t>
        <a:bodyPr/>
        <a:lstStyle/>
        <a:p>
          <a:pPr algn="l"/>
          <a:r>
            <a:rPr lang="it-IT" sz="1800" dirty="0" smtClean="0">
              <a:latin typeface="Arial" pitchFamily="34" charset="0"/>
              <a:cs typeface="Arial" pitchFamily="34" charset="0"/>
            </a:rPr>
            <a:t>800 milioni di euro</a:t>
          </a:r>
          <a:endParaRPr lang="it-IT" sz="1800" b="1" dirty="0">
            <a:solidFill>
              <a:schemeClr val="bg1"/>
            </a:solidFill>
          </a:endParaRPr>
        </a:p>
      </dgm:t>
    </dgm:pt>
    <dgm:pt modelId="{AD74C816-E54C-4363-B784-9B40D4B35F33}" type="parTrans" cxnId="{CC0F06B6-2655-47CC-81B9-8A8A681A587D}">
      <dgm:prSet/>
      <dgm:spPr/>
      <dgm:t>
        <a:bodyPr/>
        <a:lstStyle/>
        <a:p>
          <a:endParaRPr lang="it-IT" sz="1800"/>
        </a:p>
      </dgm:t>
    </dgm:pt>
    <dgm:pt modelId="{6A91450C-1F00-4F8E-BB68-C0BD274D6228}" type="sibTrans" cxnId="{CC0F06B6-2655-47CC-81B9-8A8A681A587D}">
      <dgm:prSet/>
      <dgm:spPr/>
      <dgm:t>
        <a:bodyPr/>
        <a:lstStyle/>
        <a:p>
          <a:endParaRPr lang="it-IT" sz="1800"/>
        </a:p>
      </dgm:t>
    </dgm:pt>
    <dgm:pt modelId="{9E502AB0-0E29-4AC5-B762-846DDE27BEA8}" type="pres">
      <dgm:prSet presAssocID="{B65AB95A-33FF-4AEB-9C95-2BE565ECC5E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9BB7991D-742C-42E8-8CA2-E68E0633121E}" type="pres">
      <dgm:prSet presAssocID="{58E06243-62A3-4112-9FB7-0AF241D2A043}" presName="root" presStyleCnt="0">
        <dgm:presLayoutVars>
          <dgm:chMax/>
          <dgm:chPref val="4"/>
        </dgm:presLayoutVars>
      </dgm:prSet>
      <dgm:spPr/>
    </dgm:pt>
    <dgm:pt modelId="{5FD83491-6F1B-4A3B-9880-74A09E697F28}" type="pres">
      <dgm:prSet presAssocID="{58E06243-62A3-4112-9FB7-0AF241D2A043}" presName="rootComposite" presStyleCnt="0">
        <dgm:presLayoutVars/>
      </dgm:prSet>
      <dgm:spPr/>
    </dgm:pt>
    <dgm:pt modelId="{15290113-CB8A-465D-8EEC-66CF037236A6}" type="pres">
      <dgm:prSet presAssocID="{58E06243-62A3-4112-9FB7-0AF241D2A043}" presName="rootText" presStyleLbl="node0" presStyleIdx="0" presStyleCnt="1" custScaleY="148666">
        <dgm:presLayoutVars>
          <dgm:chMax/>
          <dgm:chPref val="4"/>
        </dgm:presLayoutVars>
      </dgm:prSet>
      <dgm:spPr/>
      <dgm:t>
        <a:bodyPr/>
        <a:lstStyle/>
        <a:p>
          <a:endParaRPr lang="it-IT"/>
        </a:p>
      </dgm:t>
    </dgm:pt>
    <dgm:pt modelId="{415E1223-A7CA-4F13-81E6-9BE75ED3E6F1}" type="pres">
      <dgm:prSet presAssocID="{58E06243-62A3-4112-9FB7-0AF241D2A043}" presName="childShape" presStyleCnt="0">
        <dgm:presLayoutVars>
          <dgm:chMax val="0"/>
          <dgm:chPref val="0"/>
        </dgm:presLayoutVars>
      </dgm:prSet>
      <dgm:spPr/>
    </dgm:pt>
    <dgm:pt modelId="{5F10E289-0ADE-49D9-B4D7-39FB2EDC6B27}" type="pres">
      <dgm:prSet presAssocID="{1CD3CE98-EC5C-4E7C-969B-B8F0FEA63431}" presName="childComposite" presStyleCnt="0">
        <dgm:presLayoutVars>
          <dgm:chMax val="0"/>
          <dgm:chPref val="0"/>
        </dgm:presLayoutVars>
      </dgm:prSet>
      <dgm:spPr/>
    </dgm:pt>
    <dgm:pt modelId="{5F45F0FE-9ECC-4EAB-A9CC-958504BE0FA4}" type="pres">
      <dgm:prSet presAssocID="{1CD3CE98-EC5C-4E7C-969B-B8F0FEA63431}" presName="Image" presStyleLbl="node1" presStyleIdx="0" presStyleCnt="2" custLinFactNeighborY="-4825"/>
      <dgm:spPr>
        <a:solidFill>
          <a:srgbClr val="2B5C82"/>
        </a:solidFill>
        <a:ln>
          <a:noFill/>
        </a:ln>
      </dgm:spPr>
      <dgm:t>
        <a:bodyPr/>
        <a:lstStyle/>
        <a:p>
          <a:endParaRPr lang="it-IT"/>
        </a:p>
      </dgm:t>
    </dgm:pt>
    <dgm:pt modelId="{DCB02B06-D731-4B6C-B176-913B9972D397}" type="pres">
      <dgm:prSet presAssocID="{1CD3CE98-EC5C-4E7C-969B-B8F0FEA63431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F08B581-8F83-4204-B240-34173489B9CA}" type="pres">
      <dgm:prSet presAssocID="{02DD2190-0504-487F-BA6D-44FC5310004C}" presName="childComposite" presStyleCnt="0">
        <dgm:presLayoutVars>
          <dgm:chMax val="0"/>
          <dgm:chPref val="0"/>
        </dgm:presLayoutVars>
      </dgm:prSet>
      <dgm:spPr/>
    </dgm:pt>
    <dgm:pt modelId="{F06B3CAA-448F-407B-A1CB-899A665A14D9}" type="pres">
      <dgm:prSet presAssocID="{02DD2190-0504-487F-BA6D-44FC5310004C}" presName="Image" presStyleLbl="node1" presStyleIdx="1" presStyleCnt="2" custLinFactY="100000" custLinFactNeighborX="3288" custLinFactNeighborY="104595"/>
      <dgm:spPr>
        <a:solidFill>
          <a:srgbClr val="2B5C82"/>
        </a:solidFill>
      </dgm:spPr>
      <dgm:t>
        <a:bodyPr/>
        <a:lstStyle/>
        <a:p>
          <a:endParaRPr lang="it-IT"/>
        </a:p>
      </dgm:t>
    </dgm:pt>
    <dgm:pt modelId="{A17983C6-BBED-41C4-9330-2D92C1E20BEB}" type="pres">
      <dgm:prSet presAssocID="{02DD2190-0504-487F-BA6D-44FC5310004C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C0F06B6-2655-47CC-81B9-8A8A681A587D}" srcId="{58E06243-62A3-4112-9FB7-0AF241D2A043}" destId="{02DD2190-0504-487F-BA6D-44FC5310004C}" srcOrd="1" destOrd="0" parTransId="{AD74C816-E54C-4363-B784-9B40D4B35F33}" sibTransId="{6A91450C-1F00-4F8E-BB68-C0BD274D6228}"/>
    <dgm:cxn modelId="{DD0C133E-F5E1-4596-B8CF-2E58753045C9}" type="presOf" srcId="{02DD2190-0504-487F-BA6D-44FC5310004C}" destId="{A17983C6-BBED-41C4-9330-2D92C1E20BEB}" srcOrd="0" destOrd="0" presId="urn:microsoft.com/office/officeart/2008/layout/PictureAccentList"/>
    <dgm:cxn modelId="{A9374AA0-6EFD-489A-8E29-7191C1233498}" srcId="{58E06243-62A3-4112-9FB7-0AF241D2A043}" destId="{1CD3CE98-EC5C-4E7C-969B-B8F0FEA63431}" srcOrd="0" destOrd="0" parTransId="{887C1A5B-BE44-49A7-91D7-FF0BBC5CA94F}" sibTransId="{068EA2D8-E8C7-447B-BA97-AADB4ACD0024}"/>
    <dgm:cxn modelId="{D0774C9F-9773-40EF-BB4D-B4523C7287CE}" type="presOf" srcId="{58E06243-62A3-4112-9FB7-0AF241D2A043}" destId="{15290113-CB8A-465D-8EEC-66CF037236A6}" srcOrd="0" destOrd="0" presId="urn:microsoft.com/office/officeart/2008/layout/PictureAccentList"/>
    <dgm:cxn modelId="{8F1CB8B3-EC9D-4926-BCE0-40EAFA865CB4}" srcId="{B65AB95A-33FF-4AEB-9C95-2BE565ECC5E7}" destId="{58E06243-62A3-4112-9FB7-0AF241D2A043}" srcOrd="0" destOrd="0" parTransId="{CC6872A9-5E40-491F-85EA-DE41056E3098}" sibTransId="{C3597C78-359C-4496-87A3-F364533625AC}"/>
    <dgm:cxn modelId="{413BEEA5-A527-48FE-A9CE-09F66BF3B79F}" type="presOf" srcId="{1CD3CE98-EC5C-4E7C-969B-B8F0FEA63431}" destId="{DCB02B06-D731-4B6C-B176-913B9972D397}" srcOrd="0" destOrd="0" presId="urn:microsoft.com/office/officeart/2008/layout/PictureAccentList"/>
    <dgm:cxn modelId="{A848730C-7844-49CB-9772-41ADF8C898AB}" type="presOf" srcId="{B65AB95A-33FF-4AEB-9C95-2BE565ECC5E7}" destId="{9E502AB0-0E29-4AC5-B762-846DDE27BEA8}" srcOrd="0" destOrd="0" presId="urn:microsoft.com/office/officeart/2008/layout/PictureAccentList"/>
    <dgm:cxn modelId="{2FD8251B-02DB-44EB-8B7D-2FCEAC4FB052}" type="presParOf" srcId="{9E502AB0-0E29-4AC5-B762-846DDE27BEA8}" destId="{9BB7991D-742C-42E8-8CA2-E68E0633121E}" srcOrd="0" destOrd="0" presId="urn:microsoft.com/office/officeart/2008/layout/PictureAccentList"/>
    <dgm:cxn modelId="{7ED8C776-EF2E-41A2-B17E-F1C62414F89E}" type="presParOf" srcId="{9BB7991D-742C-42E8-8CA2-E68E0633121E}" destId="{5FD83491-6F1B-4A3B-9880-74A09E697F28}" srcOrd="0" destOrd="0" presId="urn:microsoft.com/office/officeart/2008/layout/PictureAccentList"/>
    <dgm:cxn modelId="{5C6FE08A-FA96-41D8-86E9-B2B66A5D82B2}" type="presParOf" srcId="{5FD83491-6F1B-4A3B-9880-74A09E697F28}" destId="{15290113-CB8A-465D-8EEC-66CF037236A6}" srcOrd="0" destOrd="0" presId="urn:microsoft.com/office/officeart/2008/layout/PictureAccentList"/>
    <dgm:cxn modelId="{979749AD-0846-4637-ACD2-F4DB2609E7DE}" type="presParOf" srcId="{9BB7991D-742C-42E8-8CA2-E68E0633121E}" destId="{415E1223-A7CA-4F13-81E6-9BE75ED3E6F1}" srcOrd="1" destOrd="0" presId="urn:microsoft.com/office/officeart/2008/layout/PictureAccentList"/>
    <dgm:cxn modelId="{789DF8CE-C2A7-4098-9467-2000E1D7D106}" type="presParOf" srcId="{415E1223-A7CA-4F13-81E6-9BE75ED3E6F1}" destId="{5F10E289-0ADE-49D9-B4D7-39FB2EDC6B27}" srcOrd="0" destOrd="0" presId="urn:microsoft.com/office/officeart/2008/layout/PictureAccentList"/>
    <dgm:cxn modelId="{6E213483-010A-4826-86EC-2ACFC17BC915}" type="presParOf" srcId="{5F10E289-0ADE-49D9-B4D7-39FB2EDC6B27}" destId="{5F45F0FE-9ECC-4EAB-A9CC-958504BE0FA4}" srcOrd="0" destOrd="0" presId="urn:microsoft.com/office/officeart/2008/layout/PictureAccentList"/>
    <dgm:cxn modelId="{DF3FDBB6-7A35-4DDF-9650-7D52ECE6A9DF}" type="presParOf" srcId="{5F10E289-0ADE-49D9-B4D7-39FB2EDC6B27}" destId="{DCB02B06-D731-4B6C-B176-913B9972D397}" srcOrd="1" destOrd="0" presId="urn:microsoft.com/office/officeart/2008/layout/PictureAccentList"/>
    <dgm:cxn modelId="{B5530E52-167D-4D0E-954E-54752E09AE6E}" type="presParOf" srcId="{415E1223-A7CA-4F13-81E6-9BE75ED3E6F1}" destId="{FF08B581-8F83-4204-B240-34173489B9CA}" srcOrd="1" destOrd="0" presId="urn:microsoft.com/office/officeart/2008/layout/PictureAccentList"/>
    <dgm:cxn modelId="{B7642A32-4937-4BB3-81F9-A0D36CF82649}" type="presParOf" srcId="{FF08B581-8F83-4204-B240-34173489B9CA}" destId="{F06B3CAA-448F-407B-A1CB-899A665A14D9}" srcOrd="0" destOrd="0" presId="urn:microsoft.com/office/officeart/2008/layout/PictureAccentList"/>
    <dgm:cxn modelId="{02BE10E3-C060-4B64-A7E6-2BC2414A421D}" type="presParOf" srcId="{FF08B581-8F83-4204-B240-34173489B9CA}" destId="{A17983C6-BBED-41C4-9330-2D92C1E20BEB}" srcOrd="1" destOrd="0" presId="urn:microsoft.com/office/officeart/2008/layout/PictureAccent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5AB95A-33FF-4AEB-9C95-2BE565ECC5E7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8E06243-62A3-4112-9FB7-0AF241D2A043}">
      <dgm:prSet phldrT="[Testo]" custT="1"/>
      <dgm:spPr>
        <a:solidFill>
          <a:srgbClr val="2B5C82"/>
        </a:solidFill>
        <a:ln>
          <a:noFill/>
        </a:ln>
      </dgm:spPr>
      <dgm:t>
        <a:bodyPr/>
        <a:lstStyle/>
        <a:p>
          <a:r>
            <a:rPr lang="it-IT" sz="1600" b="1" dirty="0" smtClean="0"/>
            <a:t>Il valore della domanda domestica  nazionale*:  </a:t>
          </a:r>
        </a:p>
        <a:p>
          <a:r>
            <a:rPr lang="it-IT" sz="1600" b="1" dirty="0" smtClean="0"/>
            <a:t>1,5 miliardi di euro</a:t>
          </a:r>
        </a:p>
        <a:p>
          <a:r>
            <a:rPr lang="it-IT" sz="1600" b="1" dirty="0" smtClean="0"/>
            <a:t> di cui</a:t>
          </a:r>
          <a:endParaRPr lang="it-IT" sz="1600" b="1" dirty="0">
            <a:solidFill>
              <a:schemeClr val="bg1"/>
            </a:solidFill>
          </a:endParaRPr>
        </a:p>
      </dgm:t>
    </dgm:pt>
    <dgm:pt modelId="{CC6872A9-5E40-491F-85EA-DE41056E3098}" type="parTrans" cxnId="{8F1CB8B3-EC9D-4926-BCE0-40EAFA865CB4}">
      <dgm:prSet/>
      <dgm:spPr/>
      <dgm:t>
        <a:bodyPr/>
        <a:lstStyle/>
        <a:p>
          <a:endParaRPr lang="it-IT" sz="1800"/>
        </a:p>
      </dgm:t>
    </dgm:pt>
    <dgm:pt modelId="{C3597C78-359C-4496-87A3-F364533625AC}" type="sibTrans" cxnId="{8F1CB8B3-EC9D-4926-BCE0-40EAFA865CB4}">
      <dgm:prSet/>
      <dgm:spPr/>
      <dgm:t>
        <a:bodyPr/>
        <a:lstStyle/>
        <a:p>
          <a:endParaRPr lang="it-IT" sz="1800"/>
        </a:p>
      </dgm:t>
    </dgm:pt>
    <dgm:pt modelId="{1CD3CE98-EC5C-4E7C-969B-B8F0FEA63431}">
      <dgm:prSet phldrT="[Testo]" custT="1"/>
      <dgm:spPr>
        <a:solidFill>
          <a:srgbClr val="B2B2B4"/>
        </a:solidFill>
        <a:ln>
          <a:noFill/>
        </a:ln>
      </dgm:spPr>
      <dgm:t>
        <a:bodyPr/>
        <a:lstStyle/>
        <a:p>
          <a:pPr algn="l"/>
          <a:r>
            <a:rPr lang="it-IT" sz="1800" dirty="0" smtClean="0">
              <a:latin typeface="Arial" pitchFamily="34" charset="0"/>
              <a:cs typeface="Arial" pitchFamily="34" charset="0"/>
            </a:rPr>
            <a:t>732 milioni di euro</a:t>
          </a:r>
          <a:endParaRPr lang="it-IT" sz="1800" b="1" dirty="0">
            <a:solidFill>
              <a:schemeClr val="bg1"/>
            </a:solidFill>
          </a:endParaRPr>
        </a:p>
      </dgm:t>
    </dgm:pt>
    <dgm:pt modelId="{887C1A5B-BE44-49A7-91D7-FF0BBC5CA94F}" type="parTrans" cxnId="{A9374AA0-6EFD-489A-8E29-7191C1233498}">
      <dgm:prSet/>
      <dgm:spPr/>
      <dgm:t>
        <a:bodyPr/>
        <a:lstStyle/>
        <a:p>
          <a:endParaRPr lang="it-IT" sz="1800"/>
        </a:p>
      </dgm:t>
    </dgm:pt>
    <dgm:pt modelId="{068EA2D8-E8C7-447B-BA97-AADB4ACD0024}" type="sibTrans" cxnId="{A9374AA0-6EFD-489A-8E29-7191C1233498}">
      <dgm:prSet/>
      <dgm:spPr/>
      <dgm:t>
        <a:bodyPr/>
        <a:lstStyle/>
        <a:p>
          <a:endParaRPr lang="it-IT" sz="1800"/>
        </a:p>
      </dgm:t>
    </dgm:pt>
    <dgm:pt modelId="{02DD2190-0504-487F-BA6D-44FC5310004C}">
      <dgm:prSet phldrT="[Testo]" custT="1"/>
      <dgm:spPr>
        <a:solidFill>
          <a:srgbClr val="B2B2B4"/>
        </a:solidFill>
        <a:ln>
          <a:noFill/>
        </a:ln>
      </dgm:spPr>
      <dgm:t>
        <a:bodyPr/>
        <a:lstStyle/>
        <a:p>
          <a:pPr algn="l"/>
          <a:r>
            <a:rPr lang="it-IT" sz="1800" dirty="0" smtClean="0">
              <a:latin typeface="Arial" pitchFamily="34" charset="0"/>
              <a:cs typeface="Arial" pitchFamily="34" charset="0"/>
            </a:rPr>
            <a:t>396 milioni di euro</a:t>
          </a:r>
          <a:endParaRPr lang="it-IT" sz="1800" b="1" dirty="0">
            <a:solidFill>
              <a:schemeClr val="bg1"/>
            </a:solidFill>
          </a:endParaRPr>
        </a:p>
      </dgm:t>
    </dgm:pt>
    <dgm:pt modelId="{AD74C816-E54C-4363-B784-9B40D4B35F33}" type="parTrans" cxnId="{CC0F06B6-2655-47CC-81B9-8A8A681A587D}">
      <dgm:prSet/>
      <dgm:spPr/>
      <dgm:t>
        <a:bodyPr/>
        <a:lstStyle/>
        <a:p>
          <a:endParaRPr lang="it-IT" sz="1800"/>
        </a:p>
      </dgm:t>
    </dgm:pt>
    <dgm:pt modelId="{6A91450C-1F00-4F8E-BB68-C0BD274D6228}" type="sibTrans" cxnId="{CC0F06B6-2655-47CC-81B9-8A8A681A587D}">
      <dgm:prSet/>
      <dgm:spPr/>
      <dgm:t>
        <a:bodyPr/>
        <a:lstStyle/>
        <a:p>
          <a:endParaRPr lang="it-IT" sz="1800"/>
        </a:p>
      </dgm:t>
    </dgm:pt>
    <dgm:pt modelId="{9E502AB0-0E29-4AC5-B762-846DDE27BEA8}" type="pres">
      <dgm:prSet presAssocID="{B65AB95A-33FF-4AEB-9C95-2BE565ECC5E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9BB7991D-742C-42E8-8CA2-E68E0633121E}" type="pres">
      <dgm:prSet presAssocID="{58E06243-62A3-4112-9FB7-0AF241D2A043}" presName="root" presStyleCnt="0">
        <dgm:presLayoutVars>
          <dgm:chMax/>
          <dgm:chPref val="4"/>
        </dgm:presLayoutVars>
      </dgm:prSet>
      <dgm:spPr/>
    </dgm:pt>
    <dgm:pt modelId="{5FD83491-6F1B-4A3B-9880-74A09E697F28}" type="pres">
      <dgm:prSet presAssocID="{58E06243-62A3-4112-9FB7-0AF241D2A043}" presName="rootComposite" presStyleCnt="0">
        <dgm:presLayoutVars/>
      </dgm:prSet>
      <dgm:spPr/>
    </dgm:pt>
    <dgm:pt modelId="{15290113-CB8A-465D-8EEC-66CF037236A6}" type="pres">
      <dgm:prSet presAssocID="{58E06243-62A3-4112-9FB7-0AF241D2A043}" presName="rootText" presStyleLbl="node0" presStyleIdx="0" presStyleCnt="1" custScaleY="148666">
        <dgm:presLayoutVars>
          <dgm:chMax/>
          <dgm:chPref val="4"/>
        </dgm:presLayoutVars>
      </dgm:prSet>
      <dgm:spPr/>
      <dgm:t>
        <a:bodyPr/>
        <a:lstStyle/>
        <a:p>
          <a:endParaRPr lang="it-IT"/>
        </a:p>
      </dgm:t>
    </dgm:pt>
    <dgm:pt modelId="{415E1223-A7CA-4F13-81E6-9BE75ED3E6F1}" type="pres">
      <dgm:prSet presAssocID="{58E06243-62A3-4112-9FB7-0AF241D2A043}" presName="childShape" presStyleCnt="0">
        <dgm:presLayoutVars>
          <dgm:chMax val="0"/>
          <dgm:chPref val="0"/>
        </dgm:presLayoutVars>
      </dgm:prSet>
      <dgm:spPr/>
    </dgm:pt>
    <dgm:pt modelId="{5F10E289-0ADE-49D9-B4D7-39FB2EDC6B27}" type="pres">
      <dgm:prSet presAssocID="{1CD3CE98-EC5C-4E7C-969B-B8F0FEA63431}" presName="childComposite" presStyleCnt="0">
        <dgm:presLayoutVars>
          <dgm:chMax val="0"/>
          <dgm:chPref val="0"/>
        </dgm:presLayoutVars>
      </dgm:prSet>
      <dgm:spPr/>
    </dgm:pt>
    <dgm:pt modelId="{5F45F0FE-9ECC-4EAB-A9CC-958504BE0FA4}" type="pres">
      <dgm:prSet presAssocID="{1CD3CE98-EC5C-4E7C-969B-B8F0FEA63431}" presName="Image" presStyleLbl="node1" presStyleIdx="0" presStyleCnt="2" custLinFactNeighborX="-1333" custLinFactNeighborY="-12056"/>
      <dgm:spPr>
        <a:solidFill>
          <a:srgbClr val="2B5C82"/>
        </a:solidFill>
        <a:ln>
          <a:noFill/>
        </a:ln>
      </dgm:spPr>
      <dgm:t>
        <a:bodyPr/>
        <a:lstStyle/>
        <a:p>
          <a:endParaRPr lang="it-IT"/>
        </a:p>
      </dgm:t>
    </dgm:pt>
    <dgm:pt modelId="{DCB02B06-D731-4B6C-B176-913B9972D397}" type="pres">
      <dgm:prSet presAssocID="{1CD3CE98-EC5C-4E7C-969B-B8F0FEA63431}" presName="childText" presStyleLbl="lnNode1" presStyleIdx="0" presStyleCnt="2" custLinFactNeighborY="12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F08B581-8F83-4204-B240-34173489B9CA}" type="pres">
      <dgm:prSet presAssocID="{02DD2190-0504-487F-BA6D-44FC5310004C}" presName="childComposite" presStyleCnt="0">
        <dgm:presLayoutVars>
          <dgm:chMax val="0"/>
          <dgm:chPref val="0"/>
        </dgm:presLayoutVars>
      </dgm:prSet>
      <dgm:spPr/>
    </dgm:pt>
    <dgm:pt modelId="{F06B3CAA-448F-407B-A1CB-899A665A14D9}" type="pres">
      <dgm:prSet presAssocID="{02DD2190-0504-487F-BA6D-44FC5310004C}" presName="Image" presStyleLbl="node1" presStyleIdx="1" presStyleCnt="2" custLinFactNeighborY="8333"/>
      <dgm:spPr>
        <a:solidFill>
          <a:srgbClr val="2B5C82"/>
        </a:solidFill>
      </dgm:spPr>
      <dgm:t>
        <a:bodyPr/>
        <a:lstStyle/>
        <a:p>
          <a:endParaRPr lang="it-IT"/>
        </a:p>
      </dgm:t>
    </dgm:pt>
    <dgm:pt modelId="{A17983C6-BBED-41C4-9330-2D92C1E20BEB}" type="pres">
      <dgm:prSet presAssocID="{02DD2190-0504-487F-BA6D-44FC5310004C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C0F06B6-2655-47CC-81B9-8A8A681A587D}" srcId="{58E06243-62A3-4112-9FB7-0AF241D2A043}" destId="{02DD2190-0504-487F-BA6D-44FC5310004C}" srcOrd="1" destOrd="0" parTransId="{AD74C816-E54C-4363-B784-9B40D4B35F33}" sibTransId="{6A91450C-1F00-4F8E-BB68-C0BD274D6228}"/>
    <dgm:cxn modelId="{20DCCEF9-820B-47E0-A80A-A419762A06F7}" type="presOf" srcId="{1CD3CE98-EC5C-4E7C-969B-B8F0FEA63431}" destId="{DCB02B06-D731-4B6C-B176-913B9972D397}" srcOrd="0" destOrd="0" presId="urn:microsoft.com/office/officeart/2008/layout/PictureAccentList"/>
    <dgm:cxn modelId="{BFAD9502-23C8-4D64-907E-80BA1A6377B5}" type="presOf" srcId="{58E06243-62A3-4112-9FB7-0AF241D2A043}" destId="{15290113-CB8A-465D-8EEC-66CF037236A6}" srcOrd="0" destOrd="0" presId="urn:microsoft.com/office/officeart/2008/layout/PictureAccentList"/>
    <dgm:cxn modelId="{A9374AA0-6EFD-489A-8E29-7191C1233498}" srcId="{58E06243-62A3-4112-9FB7-0AF241D2A043}" destId="{1CD3CE98-EC5C-4E7C-969B-B8F0FEA63431}" srcOrd="0" destOrd="0" parTransId="{887C1A5B-BE44-49A7-91D7-FF0BBC5CA94F}" sibTransId="{068EA2D8-E8C7-447B-BA97-AADB4ACD0024}"/>
    <dgm:cxn modelId="{8F1CB8B3-EC9D-4926-BCE0-40EAFA865CB4}" srcId="{B65AB95A-33FF-4AEB-9C95-2BE565ECC5E7}" destId="{58E06243-62A3-4112-9FB7-0AF241D2A043}" srcOrd="0" destOrd="0" parTransId="{CC6872A9-5E40-491F-85EA-DE41056E3098}" sibTransId="{C3597C78-359C-4496-87A3-F364533625AC}"/>
    <dgm:cxn modelId="{21AC94EC-545A-4C3C-B2CC-57A0FBE32501}" type="presOf" srcId="{B65AB95A-33FF-4AEB-9C95-2BE565ECC5E7}" destId="{9E502AB0-0E29-4AC5-B762-846DDE27BEA8}" srcOrd="0" destOrd="0" presId="urn:microsoft.com/office/officeart/2008/layout/PictureAccentList"/>
    <dgm:cxn modelId="{A2B9772A-0EFB-4836-A912-6246236173EA}" type="presOf" srcId="{02DD2190-0504-487F-BA6D-44FC5310004C}" destId="{A17983C6-BBED-41C4-9330-2D92C1E20BEB}" srcOrd="0" destOrd="0" presId="urn:microsoft.com/office/officeart/2008/layout/PictureAccentList"/>
    <dgm:cxn modelId="{4023F99C-4A17-46FD-9BCE-0E3F70B91489}" type="presParOf" srcId="{9E502AB0-0E29-4AC5-B762-846DDE27BEA8}" destId="{9BB7991D-742C-42E8-8CA2-E68E0633121E}" srcOrd="0" destOrd="0" presId="urn:microsoft.com/office/officeart/2008/layout/PictureAccentList"/>
    <dgm:cxn modelId="{4A1DF4EB-0DA9-4A9B-B6CC-5B6E8661B868}" type="presParOf" srcId="{9BB7991D-742C-42E8-8CA2-E68E0633121E}" destId="{5FD83491-6F1B-4A3B-9880-74A09E697F28}" srcOrd="0" destOrd="0" presId="urn:microsoft.com/office/officeart/2008/layout/PictureAccentList"/>
    <dgm:cxn modelId="{DEEC4C0F-E327-466D-83CA-70361A3599F4}" type="presParOf" srcId="{5FD83491-6F1B-4A3B-9880-74A09E697F28}" destId="{15290113-CB8A-465D-8EEC-66CF037236A6}" srcOrd="0" destOrd="0" presId="urn:microsoft.com/office/officeart/2008/layout/PictureAccentList"/>
    <dgm:cxn modelId="{8B501EAF-D539-45B1-A7DC-F967272CD296}" type="presParOf" srcId="{9BB7991D-742C-42E8-8CA2-E68E0633121E}" destId="{415E1223-A7CA-4F13-81E6-9BE75ED3E6F1}" srcOrd="1" destOrd="0" presId="urn:microsoft.com/office/officeart/2008/layout/PictureAccentList"/>
    <dgm:cxn modelId="{D6C4C324-2797-4C74-86BE-DE6D5CAB98A0}" type="presParOf" srcId="{415E1223-A7CA-4F13-81E6-9BE75ED3E6F1}" destId="{5F10E289-0ADE-49D9-B4D7-39FB2EDC6B27}" srcOrd="0" destOrd="0" presId="urn:microsoft.com/office/officeart/2008/layout/PictureAccentList"/>
    <dgm:cxn modelId="{2FEBADCD-17EB-483F-A1F0-272A173781E4}" type="presParOf" srcId="{5F10E289-0ADE-49D9-B4D7-39FB2EDC6B27}" destId="{5F45F0FE-9ECC-4EAB-A9CC-958504BE0FA4}" srcOrd="0" destOrd="0" presId="urn:microsoft.com/office/officeart/2008/layout/PictureAccentList"/>
    <dgm:cxn modelId="{022FBE6D-D244-4577-A21E-408C3764253C}" type="presParOf" srcId="{5F10E289-0ADE-49D9-B4D7-39FB2EDC6B27}" destId="{DCB02B06-D731-4B6C-B176-913B9972D397}" srcOrd="1" destOrd="0" presId="urn:microsoft.com/office/officeart/2008/layout/PictureAccentList"/>
    <dgm:cxn modelId="{49525820-7EE3-4D1B-9220-E541DB237D5E}" type="presParOf" srcId="{415E1223-A7CA-4F13-81E6-9BE75ED3E6F1}" destId="{FF08B581-8F83-4204-B240-34173489B9CA}" srcOrd="1" destOrd="0" presId="urn:microsoft.com/office/officeart/2008/layout/PictureAccentList"/>
    <dgm:cxn modelId="{FB1BEF21-57C0-40AA-A6DE-D5D7EE2052F8}" type="presParOf" srcId="{FF08B581-8F83-4204-B240-34173489B9CA}" destId="{F06B3CAA-448F-407B-A1CB-899A665A14D9}" srcOrd="0" destOrd="0" presId="urn:microsoft.com/office/officeart/2008/layout/PictureAccentList"/>
    <dgm:cxn modelId="{0A5B0234-84A1-40C6-80EB-C681B9633552}" type="presParOf" srcId="{FF08B581-8F83-4204-B240-34173489B9CA}" destId="{A17983C6-BBED-41C4-9330-2D92C1E20BEB}" srcOrd="1" destOrd="0" presId="urn:microsoft.com/office/officeart/2008/layout/PictureAccent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5AB95A-33FF-4AEB-9C95-2BE565ECC5E7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8E06243-62A3-4112-9FB7-0AF241D2A043}">
      <dgm:prSet phldrT="[Testo]" custT="1"/>
      <dgm:spPr>
        <a:solidFill>
          <a:srgbClr val="2B5C82"/>
        </a:solidFill>
        <a:ln>
          <a:noFill/>
        </a:ln>
      </dgm:spPr>
      <dgm:t>
        <a:bodyPr/>
        <a:lstStyle/>
        <a:p>
          <a:r>
            <a:rPr lang="it-IT" sz="1600" b="1" dirty="0" smtClean="0"/>
            <a:t>Il valore della domanda estera :  </a:t>
          </a:r>
        </a:p>
        <a:p>
          <a:r>
            <a:rPr lang="it-IT" sz="1600" b="1" dirty="0" smtClean="0"/>
            <a:t>5 miliardi di euro</a:t>
          </a:r>
        </a:p>
        <a:p>
          <a:r>
            <a:rPr lang="it-IT" sz="1600" b="1" dirty="0" smtClean="0"/>
            <a:t> di cui</a:t>
          </a:r>
          <a:endParaRPr lang="it-IT" sz="1600" b="1" dirty="0">
            <a:solidFill>
              <a:schemeClr val="bg1"/>
            </a:solidFill>
          </a:endParaRPr>
        </a:p>
      </dgm:t>
    </dgm:pt>
    <dgm:pt modelId="{CC6872A9-5E40-491F-85EA-DE41056E3098}" type="parTrans" cxnId="{8F1CB8B3-EC9D-4926-BCE0-40EAFA865CB4}">
      <dgm:prSet/>
      <dgm:spPr/>
      <dgm:t>
        <a:bodyPr/>
        <a:lstStyle/>
        <a:p>
          <a:endParaRPr lang="it-IT" sz="1800"/>
        </a:p>
      </dgm:t>
    </dgm:pt>
    <dgm:pt modelId="{C3597C78-359C-4496-87A3-F364533625AC}" type="sibTrans" cxnId="{8F1CB8B3-EC9D-4926-BCE0-40EAFA865CB4}">
      <dgm:prSet/>
      <dgm:spPr/>
      <dgm:t>
        <a:bodyPr/>
        <a:lstStyle/>
        <a:p>
          <a:endParaRPr lang="it-IT" sz="1800"/>
        </a:p>
      </dgm:t>
    </dgm:pt>
    <dgm:pt modelId="{1CD3CE98-EC5C-4E7C-969B-B8F0FEA63431}">
      <dgm:prSet phldrT="[Testo]" custT="1"/>
      <dgm:spPr>
        <a:solidFill>
          <a:srgbClr val="B2B2B4"/>
        </a:solidFill>
        <a:ln>
          <a:noFill/>
        </a:ln>
      </dgm:spPr>
      <dgm:t>
        <a:bodyPr/>
        <a:lstStyle/>
        <a:p>
          <a:pPr algn="l"/>
          <a:r>
            <a:rPr lang="it-IT" sz="1800" dirty="0" smtClean="0">
              <a:latin typeface="Arial" pitchFamily="34" charset="0"/>
              <a:cs typeface="Arial" pitchFamily="34" charset="0"/>
            </a:rPr>
            <a:t>2,6 miliardi di euro</a:t>
          </a:r>
          <a:endParaRPr lang="it-IT" sz="1800" b="1" dirty="0">
            <a:solidFill>
              <a:schemeClr val="bg1"/>
            </a:solidFill>
          </a:endParaRPr>
        </a:p>
      </dgm:t>
    </dgm:pt>
    <dgm:pt modelId="{887C1A5B-BE44-49A7-91D7-FF0BBC5CA94F}" type="parTrans" cxnId="{A9374AA0-6EFD-489A-8E29-7191C1233498}">
      <dgm:prSet/>
      <dgm:spPr/>
      <dgm:t>
        <a:bodyPr/>
        <a:lstStyle/>
        <a:p>
          <a:endParaRPr lang="it-IT" sz="1800"/>
        </a:p>
      </dgm:t>
    </dgm:pt>
    <dgm:pt modelId="{068EA2D8-E8C7-447B-BA97-AADB4ACD0024}" type="sibTrans" cxnId="{A9374AA0-6EFD-489A-8E29-7191C1233498}">
      <dgm:prSet/>
      <dgm:spPr/>
      <dgm:t>
        <a:bodyPr/>
        <a:lstStyle/>
        <a:p>
          <a:endParaRPr lang="it-IT" sz="1800"/>
        </a:p>
      </dgm:t>
    </dgm:pt>
    <dgm:pt modelId="{02DD2190-0504-487F-BA6D-44FC5310004C}">
      <dgm:prSet phldrT="[Testo]" custT="1"/>
      <dgm:spPr>
        <a:solidFill>
          <a:srgbClr val="B2B2B4"/>
        </a:solidFill>
        <a:ln>
          <a:noFill/>
        </a:ln>
      </dgm:spPr>
      <dgm:t>
        <a:bodyPr/>
        <a:lstStyle/>
        <a:p>
          <a:pPr algn="l"/>
          <a:r>
            <a:rPr lang="it-IT" sz="1800" dirty="0" smtClean="0">
              <a:latin typeface="Arial" pitchFamily="34" charset="0"/>
              <a:cs typeface="Arial" pitchFamily="34" charset="0"/>
            </a:rPr>
            <a:t>1,5 miliardi di euro</a:t>
          </a:r>
          <a:endParaRPr lang="it-IT" sz="1800" b="1" dirty="0">
            <a:solidFill>
              <a:schemeClr val="bg1"/>
            </a:solidFill>
          </a:endParaRPr>
        </a:p>
      </dgm:t>
    </dgm:pt>
    <dgm:pt modelId="{AD74C816-E54C-4363-B784-9B40D4B35F33}" type="parTrans" cxnId="{CC0F06B6-2655-47CC-81B9-8A8A681A587D}">
      <dgm:prSet/>
      <dgm:spPr/>
      <dgm:t>
        <a:bodyPr/>
        <a:lstStyle/>
        <a:p>
          <a:endParaRPr lang="it-IT" sz="1800"/>
        </a:p>
      </dgm:t>
    </dgm:pt>
    <dgm:pt modelId="{6A91450C-1F00-4F8E-BB68-C0BD274D6228}" type="sibTrans" cxnId="{CC0F06B6-2655-47CC-81B9-8A8A681A587D}">
      <dgm:prSet/>
      <dgm:spPr/>
      <dgm:t>
        <a:bodyPr/>
        <a:lstStyle/>
        <a:p>
          <a:endParaRPr lang="it-IT" sz="1800"/>
        </a:p>
      </dgm:t>
    </dgm:pt>
    <dgm:pt modelId="{9E502AB0-0E29-4AC5-B762-846DDE27BEA8}" type="pres">
      <dgm:prSet presAssocID="{B65AB95A-33FF-4AEB-9C95-2BE565ECC5E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9BB7991D-742C-42E8-8CA2-E68E0633121E}" type="pres">
      <dgm:prSet presAssocID="{58E06243-62A3-4112-9FB7-0AF241D2A043}" presName="root" presStyleCnt="0">
        <dgm:presLayoutVars>
          <dgm:chMax/>
          <dgm:chPref val="4"/>
        </dgm:presLayoutVars>
      </dgm:prSet>
      <dgm:spPr/>
    </dgm:pt>
    <dgm:pt modelId="{5FD83491-6F1B-4A3B-9880-74A09E697F28}" type="pres">
      <dgm:prSet presAssocID="{58E06243-62A3-4112-9FB7-0AF241D2A043}" presName="rootComposite" presStyleCnt="0">
        <dgm:presLayoutVars/>
      </dgm:prSet>
      <dgm:spPr/>
    </dgm:pt>
    <dgm:pt modelId="{15290113-CB8A-465D-8EEC-66CF037236A6}" type="pres">
      <dgm:prSet presAssocID="{58E06243-62A3-4112-9FB7-0AF241D2A043}" presName="rootText" presStyleLbl="node0" presStyleIdx="0" presStyleCnt="1" custScaleY="131817">
        <dgm:presLayoutVars>
          <dgm:chMax/>
          <dgm:chPref val="4"/>
        </dgm:presLayoutVars>
      </dgm:prSet>
      <dgm:spPr/>
      <dgm:t>
        <a:bodyPr/>
        <a:lstStyle/>
        <a:p>
          <a:endParaRPr lang="it-IT"/>
        </a:p>
      </dgm:t>
    </dgm:pt>
    <dgm:pt modelId="{415E1223-A7CA-4F13-81E6-9BE75ED3E6F1}" type="pres">
      <dgm:prSet presAssocID="{58E06243-62A3-4112-9FB7-0AF241D2A043}" presName="childShape" presStyleCnt="0">
        <dgm:presLayoutVars>
          <dgm:chMax val="0"/>
          <dgm:chPref val="0"/>
        </dgm:presLayoutVars>
      </dgm:prSet>
      <dgm:spPr/>
    </dgm:pt>
    <dgm:pt modelId="{5F10E289-0ADE-49D9-B4D7-39FB2EDC6B27}" type="pres">
      <dgm:prSet presAssocID="{1CD3CE98-EC5C-4E7C-969B-B8F0FEA63431}" presName="childComposite" presStyleCnt="0">
        <dgm:presLayoutVars>
          <dgm:chMax val="0"/>
          <dgm:chPref val="0"/>
        </dgm:presLayoutVars>
      </dgm:prSet>
      <dgm:spPr/>
    </dgm:pt>
    <dgm:pt modelId="{5F45F0FE-9ECC-4EAB-A9CC-958504BE0FA4}" type="pres">
      <dgm:prSet presAssocID="{1CD3CE98-EC5C-4E7C-969B-B8F0FEA63431}" presName="Image" presStyleLbl="node1" presStyleIdx="0" presStyleCnt="2" custLinFactNeighborX="-1333" custLinFactNeighborY="-12056"/>
      <dgm:spPr>
        <a:solidFill>
          <a:srgbClr val="2B5C82"/>
        </a:solidFill>
        <a:ln>
          <a:noFill/>
        </a:ln>
      </dgm:spPr>
      <dgm:t>
        <a:bodyPr/>
        <a:lstStyle/>
        <a:p>
          <a:endParaRPr lang="it-IT"/>
        </a:p>
      </dgm:t>
    </dgm:pt>
    <dgm:pt modelId="{DCB02B06-D731-4B6C-B176-913B9972D397}" type="pres">
      <dgm:prSet presAssocID="{1CD3CE98-EC5C-4E7C-969B-B8F0FEA63431}" presName="childText" presStyleLbl="lnNode1" presStyleIdx="0" presStyleCnt="2" custLinFactNeighborY="-66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F08B581-8F83-4204-B240-34173489B9CA}" type="pres">
      <dgm:prSet presAssocID="{02DD2190-0504-487F-BA6D-44FC5310004C}" presName="childComposite" presStyleCnt="0">
        <dgm:presLayoutVars>
          <dgm:chMax val="0"/>
          <dgm:chPref val="0"/>
        </dgm:presLayoutVars>
      </dgm:prSet>
      <dgm:spPr/>
    </dgm:pt>
    <dgm:pt modelId="{F06B3CAA-448F-407B-A1CB-899A665A14D9}" type="pres">
      <dgm:prSet presAssocID="{02DD2190-0504-487F-BA6D-44FC5310004C}" presName="Image" presStyleLbl="node1" presStyleIdx="1" presStyleCnt="2" custLinFactNeighborY="-1333"/>
      <dgm:spPr>
        <a:solidFill>
          <a:srgbClr val="2B5C82"/>
        </a:solidFill>
      </dgm:spPr>
      <dgm:t>
        <a:bodyPr/>
        <a:lstStyle/>
        <a:p>
          <a:endParaRPr lang="it-IT"/>
        </a:p>
      </dgm:t>
    </dgm:pt>
    <dgm:pt modelId="{A17983C6-BBED-41C4-9330-2D92C1E20BEB}" type="pres">
      <dgm:prSet presAssocID="{02DD2190-0504-487F-BA6D-44FC5310004C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C0F06B6-2655-47CC-81B9-8A8A681A587D}" srcId="{58E06243-62A3-4112-9FB7-0AF241D2A043}" destId="{02DD2190-0504-487F-BA6D-44FC5310004C}" srcOrd="1" destOrd="0" parTransId="{AD74C816-E54C-4363-B784-9B40D4B35F33}" sibTransId="{6A91450C-1F00-4F8E-BB68-C0BD274D6228}"/>
    <dgm:cxn modelId="{B87DFB55-1696-43B7-BB57-7567FE3DF510}" type="presOf" srcId="{1CD3CE98-EC5C-4E7C-969B-B8F0FEA63431}" destId="{DCB02B06-D731-4B6C-B176-913B9972D397}" srcOrd="0" destOrd="0" presId="urn:microsoft.com/office/officeart/2008/layout/PictureAccentList"/>
    <dgm:cxn modelId="{AB9EE8C7-A3D4-4B4D-AFA3-C6E419AB2452}" type="presOf" srcId="{58E06243-62A3-4112-9FB7-0AF241D2A043}" destId="{15290113-CB8A-465D-8EEC-66CF037236A6}" srcOrd="0" destOrd="0" presId="urn:microsoft.com/office/officeart/2008/layout/PictureAccentList"/>
    <dgm:cxn modelId="{A9374AA0-6EFD-489A-8E29-7191C1233498}" srcId="{58E06243-62A3-4112-9FB7-0AF241D2A043}" destId="{1CD3CE98-EC5C-4E7C-969B-B8F0FEA63431}" srcOrd="0" destOrd="0" parTransId="{887C1A5B-BE44-49A7-91D7-FF0BBC5CA94F}" sibTransId="{068EA2D8-E8C7-447B-BA97-AADB4ACD0024}"/>
    <dgm:cxn modelId="{2EAA5361-64A5-4FBC-8864-A39617CAAEDE}" type="presOf" srcId="{B65AB95A-33FF-4AEB-9C95-2BE565ECC5E7}" destId="{9E502AB0-0E29-4AC5-B762-846DDE27BEA8}" srcOrd="0" destOrd="0" presId="urn:microsoft.com/office/officeart/2008/layout/PictureAccentList"/>
    <dgm:cxn modelId="{8F1CB8B3-EC9D-4926-BCE0-40EAFA865CB4}" srcId="{B65AB95A-33FF-4AEB-9C95-2BE565ECC5E7}" destId="{58E06243-62A3-4112-9FB7-0AF241D2A043}" srcOrd="0" destOrd="0" parTransId="{CC6872A9-5E40-491F-85EA-DE41056E3098}" sibTransId="{C3597C78-359C-4496-87A3-F364533625AC}"/>
    <dgm:cxn modelId="{71119E72-2EDA-4026-B502-ECA78C3660AC}" type="presOf" srcId="{02DD2190-0504-487F-BA6D-44FC5310004C}" destId="{A17983C6-BBED-41C4-9330-2D92C1E20BEB}" srcOrd="0" destOrd="0" presId="urn:microsoft.com/office/officeart/2008/layout/PictureAccentList"/>
    <dgm:cxn modelId="{525DA730-ED1F-4486-A128-A099F605A2DB}" type="presParOf" srcId="{9E502AB0-0E29-4AC5-B762-846DDE27BEA8}" destId="{9BB7991D-742C-42E8-8CA2-E68E0633121E}" srcOrd="0" destOrd="0" presId="urn:microsoft.com/office/officeart/2008/layout/PictureAccentList"/>
    <dgm:cxn modelId="{8970200A-7C5F-4FD8-9B34-75C1E48DE7B0}" type="presParOf" srcId="{9BB7991D-742C-42E8-8CA2-E68E0633121E}" destId="{5FD83491-6F1B-4A3B-9880-74A09E697F28}" srcOrd="0" destOrd="0" presId="urn:microsoft.com/office/officeart/2008/layout/PictureAccentList"/>
    <dgm:cxn modelId="{E377B39D-4FC7-4F36-BCC8-0BD4C1D3248B}" type="presParOf" srcId="{5FD83491-6F1B-4A3B-9880-74A09E697F28}" destId="{15290113-CB8A-465D-8EEC-66CF037236A6}" srcOrd="0" destOrd="0" presId="urn:microsoft.com/office/officeart/2008/layout/PictureAccentList"/>
    <dgm:cxn modelId="{C54297F9-52DE-4BF0-90A3-0A4B224D4DB4}" type="presParOf" srcId="{9BB7991D-742C-42E8-8CA2-E68E0633121E}" destId="{415E1223-A7CA-4F13-81E6-9BE75ED3E6F1}" srcOrd="1" destOrd="0" presId="urn:microsoft.com/office/officeart/2008/layout/PictureAccentList"/>
    <dgm:cxn modelId="{B54D8627-29AB-4A1A-B856-6F4FB28064FB}" type="presParOf" srcId="{415E1223-A7CA-4F13-81E6-9BE75ED3E6F1}" destId="{5F10E289-0ADE-49D9-B4D7-39FB2EDC6B27}" srcOrd="0" destOrd="0" presId="urn:microsoft.com/office/officeart/2008/layout/PictureAccentList"/>
    <dgm:cxn modelId="{7542CB36-DDFD-45DF-B9B0-969BDE9AD656}" type="presParOf" srcId="{5F10E289-0ADE-49D9-B4D7-39FB2EDC6B27}" destId="{5F45F0FE-9ECC-4EAB-A9CC-958504BE0FA4}" srcOrd="0" destOrd="0" presId="urn:microsoft.com/office/officeart/2008/layout/PictureAccentList"/>
    <dgm:cxn modelId="{B1157FD7-2507-4F1F-A83C-F501A8A822A5}" type="presParOf" srcId="{5F10E289-0ADE-49D9-B4D7-39FB2EDC6B27}" destId="{DCB02B06-D731-4B6C-B176-913B9972D397}" srcOrd="1" destOrd="0" presId="urn:microsoft.com/office/officeart/2008/layout/PictureAccentList"/>
    <dgm:cxn modelId="{E660354E-342C-4951-982E-3F8BB5D93A69}" type="presParOf" srcId="{415E1223-A7CA-4F13-81E6-9BE75ED3E6F1}" destId="{FF08B581-8F83-4204-B240-34173489B9CA}" srcOrd="1" destOrd="0" presId="urn:microsoft.com/office/officeart/2008/layout/PictureAccentList"/>
    <dgm:cxn modelId="{E5204BE1-D6C5-42D7-989F-82B7DEA5C575}" type="presParOf" srcId="{FF08B581-8F83-4204-B240-34173489B9CA}" destId="{F06B3CAA-448F-407B-A1CB-899A665A14D9}" srcOrd="0" destOrd="0" presId="urn:microsoft.com/office/officeart/2008/layout/PictureAccentList"/>
    <dgm:cxn modelId="{EDA3A4C6-4D54-4EDB-8BA2-4DC02D03C664}" type="presParOf" srcId="{FF08B581-8F83-4204-B240-34173489B9CA}" destId="{A17983C6-BBED-41C4-9330-2D92C1E20BEB}" srcOrd="1" destOrd="0" presId="urn:microsoft.com/office/officeart/2008/layout/PictureAccent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B2E0C2-BCE2-4BC3-8F9C-4F1D9C81E2B3}" type="doc">
      <dgm:prSet loTypeId="urn:microsoft.com/office/officeart/2005/8/layout/hList9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A90D4245-39C2-4DB3-BEDF-CC8D3A64EF5B}">
      <dgm:prSet phldrT="[Testo]"/>
      <dgm:spPr>
        <a:solidFill>
          <a:srgbClr val="0000FF"/>
        </a:solidFill>
      </dgm:spPr>
      <dgm:t>
        <a:bodyPr/>
        <a:lstStyle/>
        <a:p>
          <a:r>
            <a:rPr lang="it-IT" smtClean="0"/>
            <a:t>ITALIA</a:t>
          </a:r>
          <a:endParaRPr lang="it-IT" dirty="0"/>
        </a:p>
      </dgm:t>
    </dgm:pt>
    <dgm:pt modelId="{B504EE19-1A42-43BC-8817-3B3EABFCB3DE}" type="parTrans" cxnId="{5FC5F4F5-FEBE-40AA-BDD8-30BE2260F256}">
      <dgm:prSet/>
      <dgm:spPr/>
      <dgm:t>
        <a:bodyPr/>
        <a:lstStyle/>
        <a:p>
          <a:endParaRPr lang="it-IT"/>
        </a:p>
      </dgm:t>
    </dgm:pt>
    <dgm:pt modelId="{E6544F93-B9B2-4956-8209-5E515B66BA49}" type="sibTrans" cxnId="{5FC5F4F5-FEBE-40AA-BDD8-30BE2260F256}">
      <dgm:prSet/>
      <dgm:spPr/>
      <dgm:t>
        <a:bodyPr/>
        <a:lstStyle/>
        <a:p>
          <a:endParaRPr lang="it-IT"/>
        </a:p>
      </dgm:t>
    </dgm:pt>
    <dgm:pt modelId="{944187B3-2A1C-46CB-8FB0-208D2B4985D2}">
      <dgm:prSet phldrT="[Testo]"/>
      <dgm:spPr/>
      <dgm:t>
        <a:bodyPr/>
        <a:lstStyle/>
        <a:p>
          <a:r>
            <a:rPr lang="it-IT" b="1" dirty="0" smtClean="0">
              <a:solidFill>
                <a:srgbClr val="0000FF"/>
              </a:solidFill>
            </a:rPr>
            <a:t>2° produttore</a:t>
          </a:r>
          <a:endParaRPr lang="it-IT" b="1" dirty="0">
            <a:solidFill>
              <a:srgbClr val="0000FF"/>
            </a:solidFill>
          </a:endParaRPr>
        </a:p>
      </dgm:t>
    </dgm:pt>
    <dgm:pt modelId="{A0A21231-306D-4D95-9337-ECA65D350E49}" type="parTrans" cxnId="{9742875C-2BBF-48DA-AB7D-C3B3EA8EC141}">
      <dgm:prSet/>
      <dgm:spPr/>
      <dgm:t>
        <a:bodyPr/>
        <a:lstStyle/>
        <a:p>
          <a:endParaRPr lang="it-IT"/>
        </a:p>
      </dgm:t>
    </dgm:pt>
    <dgm:pt modelId="{A04AC454-F419-4823-8224-728E8B969BD6}" type="sibTrans" cxnId="{9742875C-2BBF-48DA-AB7D-C3B3EA8EC141}">
      <dgm:prSet/>
      <dgm:spPr/>
      <dgm:t>
        <a:bodyPr/>
        <a:lstStyle/>
        <a:p>
          <a:endParaRPr lang="it-IT"/>
        </a:p>
      </dgm:t>
    </dgm:pt>
    <dgm:pt modelId="{B5673C74-8D3F-4549-AC72-D98AE34920A0}">
      <dgm:prSet phldrT="[Testo]"/>
      <dgm:spPr>
        <a:solidFill>
          <a:srgbClr val="FF9933"/>
        </a:solidFill>
      </dgm:spPr>
      <dgm:t>
        <a:bodyPr/>
        <a:lstStyle/>
        <a:p>
          <a:r>
            <a:rPr lang="it-IT" smtClean="0"/>
            <a:t>ITALIA</a:t>
          </a:r>
          <a:endParaRPr lang="it-IT" dirty="0"/>
        </a:p>
      </dgm:t>
    </dgm:pt>
    <dgm:pt modelId="{48ED646F-B0A0-4936-810D-AC3415238A06}" type="parTrans" cxnId="{2AA8A2ED-8533-4D29-9C14-E601FCD2FAF8}">
      <dgm:prSet/>
      <dgm:spPr/>
      <dgm:t>
        <a:bodyPr/>
        <a:lstStyle/>
        <a:p>
          <a:endParaRPr lang="it-IT"/>
        </a:p>
      </dgm:t>
    </dgm:pt>
    <dgm:pt modelId="{0F9E83CE-A51E-45AD-A323-35C15B2E59C0}" type="sibTrans" cxnId="{2AA8A2ED-8533-4D29-9C14-E601FCD2FAF8}">
      <dgm:prSet/>
      <dgm:spPr/>
      <dgm:t>
        <a:bodyPr/>
        <a:lstStyle/>
        <a:p>
          <a:endParaRPr lang="it-IT"/>
        </a:p>
      </dgm:t>
    </dgm:pt>
    <dgm:pt modelId="{D6C7765F-2F1C-4087-86B4-3FD5AE7615A9}">
      <dgm:prSet phldrT="[Testo]"/>
      <dgm:spPr/>
      <dgm:t>
        <a:bodyPr/>
        <a:lstStyle/>
        <a:p>
          <a:r>
            <a:rPr lang="it-IT" b="1" dirty="0" smtClean="0">
              <a:solidFill>
                <a:srgbClr val="FF9900"/>
              </a:solidFill>
            </a:rPr>
            <a:t>1°importatore in volume</a:t>
          </a:r>
          <a:endParaRPr lang="it-IT" b="1" dirty="0">
            <a:solidFill>
              <a:srgbClr val="FF9900"/>
            </a:solidFill>
          </a:endParaRPr>
        </a:p>
      </dgm:t>
    </dgm:pt>
    <dgm:pt modelId="{ED9D9E75-58AF-49BC-9C45-F4DDCB06A383}" type="parTrans" cxnId="{1615D15F-21D2-493C-8B9F-1D427337EF18}">
      <dgm:prSet/>
      <dgm:spPr/>
      <dgm:t>
        <a:bodyPr/>
        <a:lstStyle/>
        <a:p>
          <a:endParaRPr lang="it-IT"/>
        </a:p>
      </dgm:t>
    </dgm:pt>
    <dgm:pt modelId="{0E65DAD3-DCB5-4F3D-ABD3-CE2F89B1C414}" type="sibTrans" cxnId="{1615D15F-21D2-493C-8B9F-1D427337EF18}">
      <dgm:prSet/>
      <dgm:spPr/>
      <dgm:t>
        <a:bodyPr/>
        <a:lstStyle/>
        <a:p>
          <a:endParaRPr lang="it-IT"/>
        </a:p>
      </dgm:t>
    </dgm:pt>
    <dgm:pt modelId="{24052562-B70F-4EF2-8656-E9A71E6072B1}">
      <dgm:prSet phldrT="[Testo]"/>
      <dgm:spPr>
        <a:solidFill>
          <a:srgbClr val="FF0000"/>
        </a:solidFill>
      </dgm:spPr>
      <dgm:t>
        <a:bodyPr/>
        <a:lstStyle/>
        <a:p>
          <a:r>
            <a:rPr lang="it-IT" dirty="0" smtClean="0"/>
            <a:t>ITALIA</a:t>
          </a:r>
          <a:endParaRPr lang="it-IT" dirty="0"/>
        </a:p>
      </dgm:t>
    </dgm:pt>
    <dgm:pt modelId="{D4A2842A-2C90-4D2D-AD43-9FFC2483357F}" type="parTrans" cxnId="{9F571B3A-F3C0-45BF-8627-CD29F5699ED0}">
      <dgm:prSet/>
      <dgm:spPr/>
      <dgm:t>
        <a:bodyPr/>
        <a:lstStyle/>
        <a:p>
          <a:endParaRPr lang="it-IT"/>
        </a:p>
      </dgm:t>
    </dgm:pt>
    <dgm:pt modelId="{B61853BC-BF76-4B67-B3D0-9948B0DDE0AA}" type="sibTrans" cxnId="{9F571B3A-F3C0-45BF-8627-CD29F5699ED0}">
      <dgm:prSet/>
      <dgm:spPr/>
      <dgm:t>
        <a:bodyPr/>
        <a:lstStyle/>
        <a:p>
          <a:endParaRPr lang="it-IT"/>
        </a:p>
      </dgm:t>
    </dgm:pt>
    <dgm:pt modelId="{6B69926A-8AD7-4D60-BF98-F3F53EDAC079}">
      <dgm:prSet phldrT="[Testo]"/>
      <dgm:spPr/>
      <dgm:t>
        <a:bodyPr/>
        <a:lstStyle/>
        <a:p>
          <a:r>
            <a:rPr lang="it-IT" b="1" dirty="0" smtClean="0">
              <a:solidFill>
                <a:srgbClr val="FF0000"/>
              </a:solidFill>
            </a:rPr>
            <a:t>2° esportatore in valore</a:t>
          </a:r>
          <a:endParaRPr lang="it-IT" b="1" dirty="0">
            <a:solidFill>
              <a:srgbClr val="FF0000"/>
            </a:solidFill>
          </a:endParaRPr>
        </a:p>
      </dgm:t>
    </dgm:pt>
    <dgm:pt modelId="{F810AD4D-A91E-4972-9E5B-DD8B8F57BD08}" type="parTrans" cxnId="{72C02FA8-8E07-4FD1-B61C-5C917FCA4D90}">
      <dgm:prSet/>
      <dgm:spPr/>
      <dgm:t>
        <a:bodyPr/>
        <a:lstStyle/>
        <a:p>
          <a:endParaRPr lang="it-IT"/>
        </a:p>
      </dgm:t>
    </dgm:pt>
    <dgm:pt modelId="{F8ABE8F4-543F-4C8D-810E-46A33F327821}" type="sibTrans" cxnId="{72C02FA8-8E07-4FD1-B61C-5C917FCA4D90}">
      <dgm:prSet/>
      <dgm:spPr/>
      <dgm:t>
        <a:bodyPr/>
        <a:lstStyle/>
        <a:p>
          <a:endParaRPr lang="it-IT"/>
        </a:p>
      </dgm:t>
    </dgm:pt>
    <dgm:pt modelId="{980479F9-27FF-4061-8632-1CE2CB61E9F4}" type="pres">
      <dgm:prSet presAssocID="{5AB2E0C2-BCE2-4BC3-8F9C-4F1D9C81E2B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B88901A3-E5D5-469F-BE27-B742E62C7B3F}" type="pres">
      <dgm:prSet presAssocID="{A90D4245-39C2-4DB3-BEDF-CC8D3A64EF5B}" presName="posSpace" presStyleCnt="0"/>
      <dgm:spPr/>
      <dgm:t>
        <a:bodyPr/>
        <a:lstStyle/>
        <a:p>
          <a:endParaRPr lang="it-IT"/>
        </a:p>
      </dgm:t>
    </dgm:pt>
    <dgm:pt modelId="{733D43A1-9063-4F5E-A71E-585EF87179DF}" type="pres">
      <dgm:prSet presAssocID="{A90D4245-39C2-4DB3-BEDF-CC8D3A64EF5B}" presName="vertFlow" presStyleCnt="0"/>
      <dgm:spPr/>
      <dgm:t>
        <a:bodyPr/>
        <a:lstStyle/>
        <a:p>
          <a:endParaRPr lang="it-IT"/>
        </a:p>
      </dgm:t>
    </dgm:pt>
    <dgm:pt modelId="{A452CDE7-731F-4CBE-A94F-09681EF1C3A1}" type="pres">
      <dgm:prSet presAssocID="{A90D4245-39C2-4DB3-BEDF-CC8D3A64EF5B}" presName="topSpace" presStyleCnt="0"/>
      <dgm:spPr/>
      <dgm:t>
        <a:bodyPr/>
        <a:lstStyle/>
        <a:p>
          <a:endParaRPr lang="it-IT"/>
        </a:p>
      </dgm:t>
    </dgm:pt>
    <dgm:pt modelId="{2CD8C958-07C3-4EBA-8AA9-419B70405EE0}" type="pres">
      <dgm:prSet presAssocID="{A90D4245-39C2-4DB3-BEDF-CC8D3A64EF5B}" presName="firstComp" presStyleCnt="0"/>
      <dgm:spPr/>
      <dgm:t>
        <a:bodyPr/>
        <a:lstStyle/>
        <a:p>
          <a:endParaRPr lang="it-IT"/>
        </a:p>
      </dgm:t>
    </dgm:pt>
    <dgm:pt modelId="{6B9383E8-22C6-4AD3-9394-309FC6162433}" type="pres">
      <dgm:prSet presAssocID="{A90D4245-39C2-4DB3-BEDF-CC8D3A64EF5B}" presName="firstChild" presStyleLbl="bgAccFollowNode1" presStyleIdx="0" presStyleCnt="3"/>
      <dgm:spPr/>
      <dgm:t>
        <a:bodyPr/>
        <a:lstStyle/>
        <a:p>
          <a:endParaRPr lang="it-IT"/>
        </a:p>
      </dgm:t>
    </dgm:pt>
    <dgm:pt modelId="{B5F78AD5-6491-480D-ADD5-0F3DD17EF714}" type="pres">
      <dgm:prSet presAssocID="{A90D4245-39C2-4DB3-BEDF-CC8D3A64EF5B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0827389-EAD2-46B9-B7DF-EC76C34611EE}" type="pres">
      <dgm:prSet presAssocID="{A90D4245-39C2-4DB3-BEDF-CC8D3A64EF5B}" presName="negSpace" presStyleCnt="0"/>
      <dgm:spPr/>
      <dgm:t>
        <a:bodyPr/>
        <a:lstStyle/>
        <a:p>
          <a:endParaRPr lang="it-IT"/>
        </a:p>
      </dgm:t>
    </dgm:pt>
    <dgm:pt modelId="{8FC0400F-9CB9-4E9B-8D5A-E8785F7828B4}" type="pres">
      <dgm:prSet presAssocID="{A90D4245-39C2-4DB3-BEDF-CC8D3A64EF5B}" presName="circle" presStyleLbl="node1" presStyleIdx="0" presStyleCnt="3" custLinFactNeighborX="4778" custLinFactNeighborY="4964"/>
      <dgm:spPr/>
      <dgm:t>
        <a:bodyPr/>
        <a:lstStyle/>
        <a:p>
          <a:endParaRPr lang="it-IT"/>
        </a:p>
      </dgm:t>
    </dgm:pt>
    <dgm:pt modelId="{40978ED1-BDB0-4225-866A-128DA56C4E14}" type="pres">
      <dgm:prSet presAssocID="{E6544F93-B9B2-4956-8209-5E515B66BA49}" presName="transSpace" presStyleCnt="0"/>
      <dgm:spPr/>
      <dgm:t>
        <a:bodyPr/>
        <a:lstStyle/>
        <a:p>
          <a:endParaRPr lang="it-IT"/>
        </a:p>
      </dgm:t>
    </dgm:pt>
    <dgm:pt modelId="{2FDEC803-3385-4FE0-98DC-1B74886118EE}" type="pres">
      <dgm:prSet presAssocID="{B5673C74-8D3F-4549-AC72-D98AE34920A0}" presName="posSpace" presStyleCnt="0"/>
      <dgm:spPr/>
      <dgm:t>
        <a:bodyPr/>
        <a:lstStyle/>
        <a:p>
          <a:endParaRPr lang="it-IT"/>
        </a:p>
      </dgm:t>
    </dgm:pt>
    <dgm:pt modelId="{4DF2597D-5FC8-41F3-B063-04C06F378EE1}" type="pres">
      <dgm:prSet presAssocID="{B5673C74-8D3F-4549-AC72-D98AE34920A0}" presName="vertFlow" presStyleCnt="0"/>
      <dgm:spPr/>
      <dgm:t>
        <a:bodyPr/>
        <a:lstStyle/>
        <a:p>
          <a:endParaRPr lang="it-IT"/>
        </a:p>
      </dgm:t>
    </dgm:pt>
    <dgm:pt modelId="{59EAC8D7-FE11-4C5C-BE72-B6E9EFC0F565}" type="pres">
      <dgm:prSet presAssocID="{B5673C74-8D3F-4549-AC72-D98AE34920A0}" presName="topSpace" presStyleCnt="0"/>
      <dgm:spPr/>
      <dgm:t>
        <a:bodyPr/>
        <a:lstStyle/>
        <a:p>
          <a:endParaRPr lang="it-IT"/>
        </a:p>
      </dgm:t>
    </dgm:pt>
    <dgm:pt modelId="{2F044701-6CFF-4248-AAF3-217B7C51ADFA}" type="pres">
      <dgm:prSet presAssocID="{B5673C74-8D3F-4549-AC72-D98AE34920A0}" presName="firstComp" presStyleCnt="0"/>
      <dgm:spPr/>
      <dgm:t>
        <a:bodyPr/>
        <a:lstStyle/>
        <a:p>
          <a:endParaRPr lang="it-IT"/>
        </a:p>
      </dgm:t>
    </dgm:pt>
    <dgm:pt modelId="{18265176-A887-44F8-8D36-6CF112B1BC45}" type="pres">
      <dgm:prSet presAssocID="{B5673C74-8D3F-4549-AC72-D98AE34920A0}" presName="firstChild" presStyleLbl="bgAccFollowNode1" presStyleIdx="1" presStyleCnt="3"/>
      <dgm:spPr/>
      <dgm:t>
        <a:bodyPr/>
        <a:lstStyle/>
        <a:p>
          <a:endParaRPr lang="it-IT"/>
        </a:p>
      </dgm:t>
    </dgm:pt>
    <dgm:pt modelId="{44126A91-9BED-485C-ACC4-7D11EAC4E355}" type="pres">
      <dgm:prSet presAssocID="{B5673C74-8D3F-4549-AC72-D98AE34920A0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794A09E-1399-483A-A2DD-49AE24703782}" type="pres">
      <dgm:prSet presAssocID="{B5673C74-8D3F-4549-AC72-D98AE34920A0}" presName="negSpace" presStyleCnt="0"/>
      <dgm:spPr/>
      <dgm:t>
        <a:bodyPr/>
        <a:lstStyle/>
        <a:p>
          <a:endParaRPr lang="it-IT"/>
        </a:p>
      </dgm:t>
    </dgm:pt>
    <dgm:pt modelId="{B1CB98EB-82C1-46B8-8589-C4BEDD4F38CA}" type="pres">
      <dgm:prSet presAssocID="{B5673C74-8D3F-4549-AC72-D98AE34920A0}" presName="circle" presStyleLbl="node1" presStyleIdx="1" presStyleCnt="3"/>
      <dgm:spPr/>
      <dgm:t>
        <a:bodyPr/>
        <a:lstStyle/>
        <a:p>
          <a:endParaRPr lang="it-IT"/>
        </a:p>
      </dgm:t>
    </dgm:pt>
    <dgm:pt modelId="{65336303-2A50-4312-A030-DF94C68DE6E8}" type="pres">
      <dgm:prSet presAssocID="{0F9E83CE-A51E-45AD-A323-35C15B2E59C0}" presName="transSpace" presStyleCnt="0"/>
      <dgm:spPr/>
      <dgm:t>
        <a:bodyPr/>
        <a:lstStyle/>
        <a:p>
          <a:endParaRPr lang="it-IT"/>
        </a:p>
      </dgm:t>
    </dgm:pt>
    <dgm:pt modelId="{BE95132C-7F14-4F03-81BB-9A6A1AB5C5B6}" type="pres">
      <dgm:prSet presAssocID="{24052562-B70F-4EF2-8656-E9A71E6072B1}" presName="posSpace" presStyleCnt="0"/>
      <dgm:spPr/>
      <dgm:t>
        <a:bodyPr/>
        <a:lstStyle/>
        <a:p>
          <a:endParaRPr lang="it-IT"/>
        </a:p>
      </dgm:t>
    </dgm:pt>
    <dgm:pt modelId="{ACDE6458-F58E-4F4B-A78C-7DFFE2F299F3}" type="pres">
      <dgm:prSet presAssocID="{24052562-B70F-4EF2-8656-E9A71E6072B1}" presName="vertFlow" presStyleCnt="0"/>
      <dgm:spPr/>
      <dgm:t>
        <a:bodyPr/>
        <a:lstStyle/>
        <a:p>
          <a:endParaRPr lang="it-IT"/>
        </a:p>
      </dgm:t>
    </dgm:pt>
    <dgm:pt modelId="{F25E0498-B310-4AEC-806C-BB003D6FAA4A}" type="pres">
      <dgm:prSet presAssocID="{24052562-B70F-4EF2-8656-E9A71E6072B1}" presName="topSpace" presStyleCnt="0"/>
      <dgm:spPr/>
      <dgm:t>
        <a:bodyPr/>
        <a:lstStyle/>
        <a:p>
          <a:endParaRPr lang="it-IT"/>
        </a:p>
      </dgm:t>
    </dgm:pt>
    <dgm:pt modelId="{E9BEF8A2-5988-48A6-853E-948392880433}" type="pres">
      <dgm:prSet presAssocID="{24052562-B70F-4EF2-8656-E9A71E6072B1}" presName="firstComp" presStyleCnt="0"/>
      <dgm:spPr/>
      <dgm:t>
        <a:bodyPr/>
        <a:lstStyle/>
        <a:p>
          <a:endParaRPr lang="it-IT"/>
        </a:p>
      </dgm:t>
    </dgm:pt>
    <dgm:pt modelId="{03DD2EA6-5C0A-4FA9-9742-702454BA0868}" type="pres">
      <dgm:prSet presAssocID="{24052562-B70F-4EF2-8656-E9A71E6072B1}" presName="firstChild" presStyleLbl="bgAccFollowNode1" presStyleIdx="2" presStyleCnt="3" custLinFactNeighborX="-5774" custLinFactNeighborY="1477"/>
      <dgm:spPr/>
      <dgm:t>
        <a:bodyPr/>
        <a:lstStyle/>
        <a:p>
          <a:endParaRPr lang="it-IT"/>
        </a:p>
      </dgm:t>
    </dgm:pt>
    <dgm:pt modelId="{D18CC3D5-73DC-40FE-AE8E-678581409BCE}" type="pres">
      <dgm:prSet presAssocID="{24052562-B70F-4EF2-8656-E9A71E6072B1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1474FBB-7A70-4CD9-B4F1-88A7CF951CFF}" type="pres">
      <dgm:prSet presAssocID="{24052562-B70F-4EF2-8656-E9A71E6072B1}" presName="negSpace" presStyleCnt="0"/>
      <dgm:spPr/>
      <dgm:t>
        <a:bodyPr/>
        <a:lstStyle/>
        <a:p>
          <a:endParaRPr lang="it-IT"/>
        </a:p>
      </dgm:t>
    </dgm:pt>
    <dgm:pt modelId="{2A12F746-83F3-4800-8502-3D0F9377A7DB}" type="pres">
      <dgm:prSet presAssocID="{24052562-B70F-4EF2-8656-E9A71E6072B1}" presName="circle" presStyleLbl="node1" presStyleIdx="2" presStyleCnt="3"/>
      <dgm:spPr/>
      <dgm:t>
        <a:bodyPr/>
        <a:lstStyle/>
        <a:p>
          <a:endParaRPr lang="it-IT"/>
        </a:p>
      </dgm:t>
    </dgm:pt>
  </dgm:ptLst>
  <dgm:cxnLst>
    <dgm:cxn modelId="{3464BA0D-3526-4A9D-A7C7-D466F60295F2}" type="presOf" srcId="{24052562-B70F-4EF2-8656-E9A71E6072B1}" destId="{2A12F746-83F3-4800-8502-3D0F9377A7DB}" srcOrd="0" destOrd="0" presId="urn:microsoft.com/office/officeart/2005/8/layout/hList9"/>
    <dgm:cxn modelId="{72C02FA8-8E07-4FD1-B61C-5C917FCA4D90}" srcId="{24052562-B70F-4EF2-8656-E9A71E6072B1}" destId="{6B69926A-8AD7-4D60-BF98-F3F53EDAC079}" srcOrd="0" destOrd="0" parTransId="{F810AD4D-A91E-4972-9E5B-DD8B8F57BD08}" sibTransId="{F8ABE8F4-543F-4C8D-810E-46A33F327821}"/>
    <dgm:cxn modelId="{CCAE914C-1F8F-4DE3-887B-1AF0C5B99FA5}" type="presOf" srcId="{D6C7765F-2F1C-4087-86B4-3FD5AE7615A9}" destId="{44126A91-9BED-485C-ACC4-7D11EAC4E355}" srcOrd="1" destOrd="0" presId="urn:microsoft.com/office/officeart/2005/8/layout/hList9"/>
    <dgm:cxn modelId="{2503C0DD-579F-4538-9B01-4884DB7DD239}" type="presOf" srcId="{944187B3-2A1C-46CB-8FB0-208D2B4985D2}" destId="{6B9383E8-22C6-4AD3-9394-309FC6162433}" srcOrd="0" destOrd="0" presId="urn:microsoft.com/office/officeart/2005/8/layout/hList9"/>
    <dgm:cxn modelId="{FF63AAB3-799C-4E10-B2AC-83CFE50BC647}" type="presOf" srcId="{6B69926A-8AD7-4D60-BF98-F3F53EDAC079}" destId="{D18CC3D5-73DC-40FE-AE8E-678581409BCE}" srcOrd="1" destOrd="0" presId="urn:microsoft.com/office/officeart/2005/8/layout/hList9"/>
    <dgm:cxn modelId="{3C941EB3-8530-42AF-8068-E94271984F74}" type="presOf" srcId="{5AB2E0C2-BCE2-4BC3-8F9C-4F1D9C81E2B3}" destId="{980479F9-27FF-4061-8632-1CE2CB61E9F4}" srcOrd="0" destOrd="0" presId="urn:microsoft.com/office/officeart/2005/8/layout/hList9"/>
    <dgm:cxn modelId="{423E84B1-74C0-4D95-A7F5-8F4B2747E247}" type="presOf" srcId="{B5673C74-8D3F-4549-AC72-D98AE34920A0}" destId="{B1CB98EB-82C1-46B8-8589-C4BEDD4F38CA}" srcOrd="0" destOrd="0" presId="urn:microsoft.com/office/officeart/2005/8/layout/hList9"/>
    <dgm:cxn modelId="{9F571B3A-F3C0-45BF-8627-CD29F5699ED0}" srcId="{5AB2E0C2-BCE2-4BC3-8F9C-4F1D9C81E2B3}" destId="{24052562-B70F-4EF2-8656-E9A71E6072B1}" srcOrd="2" destOrd="0" parTransId="{D4A2842A-2C90-4D2D-AD43-9FFC2483357F}" sibTransId="{B61853BC-BF76-4B67-B3D0-9948B0DDE0AA}"/>
    <dgm:cxn modelId="{9742875C-2BBF-48DA-AB7D-C3B3EA8EC141}" srcId="{A90D4245-39C2-4DB3-BEDF-CC8D3A64EF5B}" destId="{944187B3-2A1C-46CB-8FB0-208D2B4985D2}" srcOrd="0" destOrd="0" parTransId="{A0A21231-306D-4D95-9337-ECA65D350E49}" sibTransId="{A04AC454-F419-4823-8224-728E8B969BD6}"/>
    <dgm:cxn modelId="{DC023901-45A2-4524-8411-B599D501D404}" type="presOf" srcId="{944187B3-2A1C-46CB-8FB0-208D2B4985D2}" destId="{B5F78AD5-6491-480D-ADD5-0F3DD17EF714}" srcOrd="1" destOrd="0" presId="urn:microsoft.com/office/officeart/2005/8/layout/hList9"/>
    <dgm:cxn modelId="{71987EC7-0752-419A-A1DF-358F563319D3}" type="presOf" srcId="{A90D4245-39C2-4DB3-BEDF-CC8D3A64EF5B}" destId="{8FC0400F-9CB9-4E9B-8D5A-E8785F7828B4}" srcOrd="0" destOrd="0" presId="urn:microsoft.com/office/officeart/2005/8/layout/hList9"/>
    <dgm:cxn modelId="{7D983E7B-B878-47ED-AE4E-1BAA1CDCB223}" type="presOf" srcId="{D6C7765F-2F1C-4087-86B4-3FD5AE7615A9}" destId="{18265176-A887-44F8-8D36-6CF112B1BC45}" srcOrd="0" destOrd="0" presId="urn:microsoft.com/office/officeart/2005/8/layout/hList9"/>
    <dgm:cxn modelId="{5FC5F4F5-FEBE-40AA-BDD8-30BE2260F256}" srcId="{5AB2E0C2-BCE2-4BC3-8F9C-4F1D9C81E2B3}" destId="{A90D4245-39C2-4DB3-BEDF-CC8D3A64EF5B}" srcOrd="0" destOrd="0" parTransId="{B504EE19-1A42-43BC-8817-3B3EABFCB3DE}" sibTransId="{E6544F93-B9B2-4956-8209-5E515B66BA49}"/>
    <dgm:cxn modelId="{2AA8A2ED-8533-4D29-9C14-E601FCD2FAF8}" srcId="{5AB2E0C2-BCE2-4BC3-8F9C-4F1D9C81E2B3}" destId="{B5673C74-8D3F-4549-AC72-D98AE34920A0}" srcOrd="1" destOrd="0" parTransId="{48ED646F-B0A0-4936-810D-AC3415238A06}" sibTransId="{0F9E83CE-A51E-45AD-A323-35C15B2E59C0}"/>
    <dgm:cxn modelId="{1615D15F-21D2-493C-8B9F-1D427337EF18}" srcId="{B5673C74-8D3F-4549-AC72-D98AE34920A0}" destId="{D6C7765F-2F1C-4087-86B4-3FD5AE7615A9}" srcOrd="0" destOrd="0" parTransId="{ED9D9E75-58AF-49BC-9C45-F4DDCB06A383}" sibTransId="{0E65DAD3-DCB5-4F3D-ABD3-CE2F89B1C414}"/>
    <dgm:cxn modelId="{6AB8A6C4-C86E-45AA-A52C-27E4EE8AD9A4}" type="presOf" srcId="{6B69926A-8AD7-4D60-BF98-F3F53EDAC079}" destId="{03DD2EA6-5C0A-4FA9-9742-702454BA0868}" srcOrd="0" destOrd="0" presId="urn:microsoft.com/office/officeart/2005/8/layout/hList9"/>
    <dgm:cxn modelId="{FDAF7575-88E4-46AE-8D70-C51C330B4FEC}" type="presParOf" srcId="{980479F9-27FF-4061-8632-1CE2CB61E9F4}" destId="{B88901A3-E5D5-469F-BE27-B742E62C7B3F}" srcOrd="0" destOrd="0" presId="urn:microsoft.com/office/officeart/2005/8/layout/hList9"/>
    <dgm:cxn modelId="{56187B7A-4BDA-4D5D-804E-4EB6C5A7FA3A}" type="presParOf" srcId="{980479F9-27FF-4061-8632-1CE2CB61E9F4}" destId="{733D43A1-9063-4F5E-A71E-585EF87179DF}" srcOrd="1" destOrd="0" presId="urn:microsoft.com/office/officeart/2005/8/layout/hList9"/>
    <dgm:cxn modelId="{33FC6548-CFAE-4C6C-B746-8EA9D9C1B3E3}" type="presParOf" srcId="{733D43A1-9063-4F5E-A71E-585EF87179DF}" destId="{A452CDE7-731F-4CBE-A94F-09681EF1C3A1}" srcOrd="0" destOrd="0" presId="urn:microsoft.com/office/officeart/2005/8/layout/hList9"/>
    <dgm:cxn modelId="{E06A9CF4-AEE5-4E40-8257-CB8E9C334C78}" type="presParOf" srcId="{733D43A1-9063-4F5E-A71E-585EF87179DF}" destId="{2CD8C958-07C3-4EBA-8AA9-419B70405EE0}" srcOrd="1" destOrd="0" presId="urn:microsoft.com/office/officeart/2005/8/layout/hList9"/>
    <dgm:cxn modelId="{9A26C3FE-16E2-4565-91F6-DD8F801E3D91}" type="presParOf" srcId="{2CD8C958-07C3-4EBA-8AA9-419B70405EE0}" destId="{6B9383E8-22C6-4AD3-9394-309FC6162433}" srcOrd="0" destOrd="0" presId="urn:microsoft.com/office/officeart/2005/8/layout/hList9"/>
    <dgm:cxn modelId="{6E79FCC0-8360-44D5-B841-3DD4BDE50FA1}" type="presParOf" srcId="{2CD8C958-07C3-4EBA-8AA9-419B70405EE0}" destId="{B5F78AD5-6491-480D-ADD5-0F3DD17EF714}" srcOrd="1" destOrd="0" presId="urn:microsoft.com/office/officeart/2005/8/layout/hList9"/>
    <dgm:cxn modelId="{53AFBB44-397D-4ECB-9D1F-FF56466372A2}" type="presParOf" srcId="{980479F9-27FF-4061-8632-1CE2CB61E9F4}" destId="{40827389-EAD2-46B9-B7DF-EC76C34611EE}" srcOrd="2" destOrd="0" presId="urn:microsoft.com/office/officeart/2005/8/layout/hList9"/>
    <dgm:cxn modelId="{1D553C46-0880-46D0-B7B9-C739D2626745}" type="presParOf" srcId="{980479F9-27FF-4061-8632-1CE2CB61E9F4}" destId="{8FC0400F-9CB9-4E9B-8D5A-E8785F7828B4}" srcOrd="3" destOrd="0" presId="urn:microsoft.com/office/officeart/2005/8/layout/hList9"/>
    <dgm:cxn modelId="{89D21256-4154-46CB-9BA9-14A8A4164F50}" type="presParOf" srcId="{980479F9-27FF-4061-8632-1CE2CB61E9F4}" destId="{40978ED1-BDB0-4225-866A-128DA56C4E14}" srcOrd="4" destOrd="0" presId="urn:microsoft.com/office/officeart/2005/8/layout/hList9"/>
    <dgm:cxn modelId="{1512B47A-1E76-4ACE-B6D3-29FEB5D3CD5A}" type="presParOf" srcId="{980479F9-27FF-4061-8632-1CE2CB61E9F4}" destId="{2FDEC803-3385-4FE0-98DC-1B74886118EE}" srcOrd="5" destOrd="0" presId="urn:microsoft.com/office/officeart/2005/8/layout/hList9"/>
    <dgm:cxn modelId="{586703A3-BF29-422A-A1B5-A22E89A66B2D}" type="presParOf" srcId="{980479F9-27FF-4061-8632-1CE2CB61E9F4}" destId="{4DF2597D-5FC8-41F3-B063-04C06F378EE1}" srcOrd="6" destOrd="0" presId="urn:microsoft.com/office/officeart/2005/8/layout/hList9"/>
    <dgm:cxn modelId="{FF3B9F3D-794A-4DBC-BF43-91B9E8F21714}" type="presParOf" srcId="{4DF2597D-5FC8-41F3-B063-04C06F378EE1}" destId="{59EAC8D7-FE11-4C5C-BE72-B6E9EFC0F565}" srcOrd="0" destOrd="0" presId="urn:microsoft.com/office/officeart/2005/8/layout/hList9"/>
    <dgm:cxn modelId="{8644691F-10A1-4BED-AC8C-FBE290411D77}" type="presParOf" srcId="{4DF2597D-5FC8-41F3-B063-04C06F378EE1}" destId="{2F044701-6CFF-4248-AAF3-217B7C51ADFA}" srcOrd="1" destOrd="0" presId="urn:microsoft.com/office/officeart/2005/8/layout/hList9"/>
    <dgm:cxn modelId="{B8895C75-4CA4-4D16-9D18-EE156A306A1D}" type="presParOf" srcId="{2F044701-6CFF-4248-AAF3-217B7C51ADFA}" destId="{18265176-A887-44F8-8D36-6CF112B1BC45}" srcOrd="0" destOrd="0" presId="urn:microsoft.com/office/officeart/2005/8/layout/hList9"/>
    <dgm:cxn modelId="{AAA71A27-5331-4CE8-98D5-17B604DAC922}" type="presParOf" srcId="{2F044701-6CFF-4248-AAF3-217B7C51ADFA}" destId="{44126A91-9BED-485C-ACC4-7D11EAC4E355}" srcOrd="1" destOrd="0" presId="urn:microsoft.com/office/officeart/2005/8/layout/hList9"/>
    <dgm:cxn modelId="{880D14E0-8869-407D-8945-68376324F6CE}" type="presParOf" srcId="{980479F9-27FF-4061-8632-1CE2CB61E9F4}" destId="{9794A09E-1399-483A-A2DD-49AE24703782}" srcOrd="7" destOrd="0" presId="urn:microsoft.com/office/officeart/2005/8/layout/hList9"/>
    <dgm:cxn modelId="{27EA44B5-EBF9-4290-9CA5-966C1CFA69BC}" type="presParOf" srcId="{980479F9-27FF-4061-8632-1CE2CB61E9F4}" destId="{B1CB98EB-82C1-46B8-8589-C4BEDD4F38CA}" srcOrd="8" destOrd="0" presId="urn:microsoft.com/office/officeart/2005/8/layout/hList9"/>
    <dgm:cxn modelId="{9CFF3F4F-2332-4F28-9F4D-F47F432A91C8}" type="presParOf" srcId="{980479F9-27FF-4061-8632-1CE2CB61E9F4}" destId="{65336303-2A50-4312-A030-DF94C68DE6E8}" srcOrd="9" destOrd="0" presId="urn:microsoft.com/office/officeart/2005/8/layout/hList9"/>
    <dgm:cxn modelId="{B17A9312-D4F6-465A-AFBD-C86EC6B8409D}" type="presParOf" srcId="{980479F9-27FF-4061-8632-1CE2CB61E9F4}" destId="{BE95132C-7F14-4F03-81BB-9A6A1AB5C5B6}" srcOrd="10" destOrd="0" presId="urn:microsoft.com/office/officeart/2005/8/layout/hList9"/>
    <dgm:cxn modelId="{8B2E2123-FFE7-414D-B8DE-4AE62E7E1453}" type="presParOf" srcId="{980479F9-27FF-4061-8632-1CE2CB61E9F4}" destId="{ACDE6458-F58E-4F4B-A78C-7DFFE2F299F3}" srcOrd="11" destOrd="0" presId="urn:microsoft.com/office/officeart/2005/8/layout/hList9"/>
    <dgm:cxn modelId="{0B7D7500-B6FF-44FA-AC2B-B6E3FE6CB074}" type="presParOf" srcId="{ACDE6458-F58E-4F4B-A78C-7DFFE2F299F3}" destId="{F25E0498-B310-4AEC-806C-BB003D6FAA4A}" srcOrd="0" destOrd="0" presId="urn:microsoft.com/office/officeart/2005/8/layout/hList9"/>
    <dgm:cxn modelId="{30CC2EE6-F6BD-4AFD-B66C-D478723260AE}" type="presParOf" srcId="{ACDE6458-F58E-4F4B-A78C-7DFFE2F299F3}" destId="{E9BEF8A2-5988-48A6-853E-948392880433}" srcOrd="1" destOrd="0" presId="urn:microsoft.com/office/officeart/2005/8/layout/hList9"/>
    <dgm:cxn modelId="{8982D85D-2357-4C75-8AC8-4A0CEB953BB4}" type="presParOf" srcId="{E9BEF8A2-5988-48A6-853E-948392880433}" destId="{03DD2EA6-5C0A-4FA9-9742-702454BA0868}" srcOrd="0" destOrd="0" presId="urn:microsoft.com/office/officeart/2005/8/layout/hList9"/>
    <dgm:cxn modelId="{4D70E551-4DEA-46D3-8305-84EDE191C4FF}" type="presParOf" srcId="{E9BEF8A2-5988-48A6-853E-948392880433}" destId="{D18CC3D5-73DC-40FE-AE8E-678581409BCE}" srcOrd="1" destOrd="0" presId="urn:microsoft.com/office/officeart/2005/8/layout/hList9"/>
    <dgm:cxn modelId="{EEB829BC-6284-415A-94FE-A301DF6A2AFD}" type="presParOf" srcId="{980479F9-27FF-4061-8632-1CE2CB61E9F4}" destId="{21474FBB-7A70-4CD9-B4F1-88A7CF951CFF}" srcOrd="12" destOrd="0" presId="urn:microsoft.com/office/officeart/2005/8/layout/hList9"/>
    <dgm:cxn modelId="{53557CD3-2646-4957-9052-8CF08AF212AD}" type="presParOf" srcId="{980479F9-27FF-4061-8632-1CE2CB61E9F4}" destId="{2A12F746-83F3-4800-8502-3D0F9377A7DB}" srcOrd="13" destOrd="0" presId="urn:microsoft.com/office/officeart/2005/8/layout/hList9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0.91382</cdr:x>
      <cdr:y>0.17788</cdr:y>
    </cdr:from>
    <cdr:to>
      <cdr:x>0.96107</cdr:x>
      <cdr:y>0.22945</cdr:y>
    </cdr:to>
    <cdr:sp macro="" textlink="">
      <cdr:nvSpPr>
        <cdr:cNvPr id="13" name="CasellaDiTesto 1"/>
        <cdr:cNvSpPr txBox="1"/>
      </cdr:nvSpPr>
      <cdr:spPr>
        <a:xfrm xmlns:a="http://schemas.openxmlformats.org/drawingml/2006/main">
          <a:off x="6632575" y="755650"/>
          <a:ext cx="34290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it-IT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DC84D-A0D5-4F3E-96C5-ED2F89FB3DBE}" type="datetimeFigureOut">
              <a:rPr lang="it-IT" smtClean="0"/>
              <a:pPr/>
              <a:t>15/09/2014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6DD37-1847-486F-8996-15207CB9727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30268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E9CE9-C0B0-4FC1-A0BA-34C7F57810E9}" type="datetimeFigureOut">
              <a:rPr lang="it-IT" smtClean="0"/>
              <a:pPr/>
              <a:t>15/09/2014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C78E1-2C7F-414C-B5EE-A464BB9FD62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4854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3738"/>
            <a:ext cx="4575175" cy="3432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012" y="4344027"/>
            <a:ext cx="5487981" cy="41144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5607" tIns="47804" rIns="95607" bIns="47804" anchor="ctr"/>
          <a:lstStyle/>
          <a:p>
            <a:pPr lvl="0"/>
            <a:endParaRPr lang="it-IT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7024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58FBE-9A45-4F2D-92D1-ED1E7EDE01E7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42480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58FBE-9A45-4F2D-92D1-ED1E7EDE01E7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685540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58FBE-9A45-4F2D-92D1-ED1E7EDE01E7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5772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C78E1-2C7F-414C-B5EE-A464BB9FD625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7791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58FBE-9A45-4F2D-92D1-ED1E7EDE01E7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77553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C78E1-2C7F-414C-B5EE-A464BB9FD625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92747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3738"/>
            <a:ext cx="4575175" cy="3432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012" y="4344027"/>
            <a:ext cx="5487981" cy="41144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5607" tIns="47804" rIns="95607" bIns="47804" anchor="ctr"/>
          <a:lstStyle/>
          <a:p>
            <a:pPr lvl="0"/>
            <a:endParaRPr lang="it-IT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892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0067613B-0EC5-4761-9A21-D7DF3285DC99}" type="slidenum">
              <a:rPr lang="it-IT" sz="1200">
                <a:solidFill>
                  <a:schemeClr val="tx1"/>
                </a:solidFill>
              </a:rPr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11</a:t>
            </a:fld>
            <a:endParaRPr lang="it-IT" sz="1200">
              <a:solidFill>
                <a:schemeClr val="tx1"/>
              </a:solidFill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343144"/>
            <a:ext cx="5485439" cy="4115019"/>
          </a:xfrm>
          <a:noFill/>
          <a:ln/>
        </p:spPr>
        <p:txBody>
          <a:bodyPr/>
          <a:lstStyle/>
          <a:p>
            <a:pPr eaLnBrk="1" hangingPunct="1"/>
            <a:endParaRPr lang="it-IT" dirty="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902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58FBE-9A45-4F2D-92D1-ED1E7EDE01E7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36157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58FBE-9A45-4F2D-92D1-ED1E7EDE01E7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31326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C095-F34F-470B-938C-EA680A97BBD3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5458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C095-F34F-470B-938C-EA680A97BBD3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81552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E7972-BA9B-424F-B178-0AEA8DC91DD1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71890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">
                <a:schemeClr val="bg1">
                  <a:lumMod val="50000"/>
                </a:schemeClr>
              </a:gs>
              <a:gs pos="50000">
                <a:srgbClr val="717174">
                  <a:tint val="44500"/>
                  <a:satMod val="160000"/>
                </a:srgbClr>
              </a:gs>
              <a:gs pos="100000">
                <a:srgbClr val="717174">
                  <a:tint val="23500"/>
                  <a:satMod val="160000"/>
                </a:srgbClr>
              </a:gs>
            </a:gsLst>
            <a:lin ang="5400000" scaled="1"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3203848" y="2276872"/>
            <a:ext cx="4464496" cy="1894362"/>
          </a:xfrm>
        </p:spPr>
        <p:txBody>
          <a:bodyPr/>
          <a:lstStyle>
            <a:lvl1pPr>
              <a:defRPr b="1" baseline="0">
                <a:solidFill>
                  <a:srgbClr val="2B5C8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203848" y="4509120"/>
            <a:ext cx="5112568" cy="1371600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dirty="0" smtClean="0"/>
              <a:t>Fare clic per modificare lo stile del sottotitolo dello schema</a:t>
            </a:r>
            <a:endParaRPr kumimoji="0" lang="en-US" dirty="0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>
            <a:off x="3563888" y="6309320"/>
            <a:ext cx="2286000" cy="381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141" name="CasellaDiTesto 140"/>
          <p:cNvSpPr txBox="1"/>
          <p:nvPr userDrawn="1"/>
        </p:nvSpPr>
        <p:spPr>
          <a:xfrm>
            <a:off x="251520" y="616530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2B5C82"/>
                </a:solidFill>
                <a:latin typeface="Arial" pitchFamily="34" charset="0"/>
                <a:cs typeface="Arial" pitchFamily="34" charset="0"/>
              </a:rPr>
              <a:t>www.ismea.it</a:t>
            </a:r>
          </a:p>
          <a:p>
            <a:r>
              <a:rPr lang="it-IT" sz="1200" b="1" dirty="0" smtClean="0">
                <a:solidFill>
                  <a:srgbClr val="2B5C82"/>
                </a:solidFill>
                <a:latin typeface="Arial" pitchFamily="34" charset="0"/>
                <a:cs typeface="Arial" pitchFamily="34" charset="0"/>
              </a:rPr>
              <a:t>www.ismeaservizi.it</a:t>
            </a:r>
            <a:endParaRPr lang="it-IT" sz="1200" b="1" dirty="0">
              <a:solidFill>
                <a:srgbClr val="2B5C8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magine 11" descr="logoIsmeaBiancoegiallo_trasp.png"/>
          <p:cNvPicPr>
            <a:picLocks noChangeAspect="1"/>
          </p:cNvPicPr>
          <p:nvPr userDrawn="1"/>
        </p:nvPicPr>
        <p:blipFill>
          <a:blip r:embed="rId2" cstate="print"/>
          <a:srcRect b="2821"/>
          <a:stretch>
            <a:fillRect/>
          </a:stretch>
        </p:blipFill>
        <p:spPr>
          <a:xfrm>
            <a:off x="179512" y="332656"/>
            <a:ext cx="2339752" cy="1453306"/>
          </a:xfrm>
          <a:prstGeom prst="rect">
            <a:avLst/>
          </a:prstGeom>
        </p:spPr>
      </p:pic>
      <p:grpSp>
        <p:nvGrpSpPr>
          <p:cNvPr id="13" name="Gruppo 12"/>
          <p:cNvGrpSpPr/>
          <p:nvPr userDrawn="1"/>
        </p:nvGrpSpPr>
        <p:grpSpPr>
          <a:xfrm>
            <a:off x="2555776" y="45376"/>
            <a:ext cx="216024" cy="6768000"/>
            <a:chOff x="2627784" y="0"/>
            <a:chExt cx="216024" cy="6858000"/>
          </a:xfrm>
        </p:grpSpPr>
        <p:sp>
          <p:nvSpPr>
            <p:cNvPr id="138" name="Rettangolo 137"/>
            <p:cNvSpPr/>
            <p:nvPr userDrawn="1"/>
          </p:nvSpPr>
          <p:spPr>
            <a:xfrm>
              <a:off x="2627784" y="0"/>
              <a:ext cx="216024" cy="6858000"/>
            </a:xfrm>
            <a:prstGeom prst="rect">
              <a:avLst/>
            </a:prstGeom>
            <a:solidFill>
              <a:srgbClr val="2B5C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36" name="Connettore 1 135"/>
            <p:cNvSpPr/>
            <p:nvPr userDrawn="1"/>
          </p:nvSpPr>
          <p:spPr>
            <a:xfrm>
              <a:off x="2699792" y="0"/>
              <a:ext cx="0" cy="68580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</a:ln>
          </p:spPr>
          <p:txBody>
            <a:bodyPr vert="horz" lIns="102600" tIns="57600" rIns="102600" bIns="5760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139" name="Connettore 1 138"/>
            <p:cNvSpPr/>
            <p:nvPr userDrawn="1"/>
          </p:nvSpPr>
          <p:spPr>
            <a:xfrm>
              <a:off x="2771800" y="0"/>
              <a:ext cx="0" cy="68580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</a:ln>
          </p:spPr>
          <p:txBody>
            <a:bodyPr vert="horz" lIns="102600" tIns="57600" rIns="102600" bIns="5760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36712"/>
          </a:xfrm>
          <a:gradFill flip="none" rotWithShape="1">
            <a:gsLst>
              <a:gs pos="0">
                <a:srgbClr val="717174">
                  <a:tint val="66000"/>
                  <a:satMod val="160000"/>
                </a:srgbClr>
              </a:gs>
              <a:gs pos="50000">
                <a:srgbClr val="717174">
                  <a:tint val="44500"/>
                  <a:satMod val="160000"/>
                </a:srgbClr>
              </a:gs>
              <a:gs pos="100000">
                <a:srgbClr val="717174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txBody>
          <a:bodyPr/>
          <a:lstStyle>
            <a:lvl1pPr>
              <a:defRPr b="1" baseline="0">
                <a:solidFill>
                  <a:srgbClr val="2B5C8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it-IT" dirty="0" smtClean="0"/>
              <a:t>	Fare clic per modificare il titolo</a:t>
            </a:r>
            <a:endParaRPr kumimoji="0" lang="en-US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>
            <a:lvl1pPr>
              <a:buClr>
                <a:srgbClr val="134985"/>
              </a:buClr>
              <a:defRPr/>
            </a:lvl1pPr>
            <a:lvl2pPr>
              <a:buClr>
                <a:srgbClr val="134985"/>
              </a:buClr>
              <a:defRPr/>
            </a:lvl2pPr>
            <a:lvl3pPr>
              <a:buClr>
                <a:srgbClr val="134985"/>
              </a:buClr>
              <a:defRPr/>
            </a:lvl3pPr>
            <a:lvl4pPr>
              <a:buClr>
                <a:srgbClr val="134985"/>
              </a:buClr>
              <a:defRPr/>
            </a:lvl4pPr>
            <a:lvl5pPr>
              <a:buClr>
                <a:srgbClr val="134985"/>
              </a:buClr>
              <a:defRPr/>
            </a:lvl5pPr>
          </a:lstStyle>
          <a:p>
            <a:pPr lvl="0" eaLnBrk="1" latinLnBrk="0" hangingPunct="1"/>
            <a:r>
              <a:rPr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lang="it-IT" dirty="0" smtClean="0"/>
              <a:t>Secondo livello</a:t>
            </a:r>
          </a:p>
          <a:p>
            <a:pPr lvl="2" eaLnBrk="1" latinLnBrk="0" hangingPunct="1"/>
            <a:r>
              <a:rPr lang="it-IT" dirty="0" smtClean="0"/>
              <a:t>Terzo livello</a:t>
            </a:r>
          </a:p>
          <a:p>
            <a:pPr lvl="3" eaLnBrk="1" latinLnBrk="0" hangingPunct="1"/>
            <a:r>
              <a:rPr lang="it-IT" dirty="0" smtClean="0"/>
              <a:t>Quarto livello</a:t>
            </a:r>
          </a:p>
          <a:p>
            <a:pPr lvl="4" eaLnBrk="1" latinLnBrk="0" hangingPunct="1"/>
            <a:r>
              <a:rPr lang="it-IT" dirty="0" smtClean="0"/>
              <a:t>Quinto livello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>
          <a:xfrm>
            <a:off x="1115616" y="6429328"/>
            <a:ext cx="1224136" cy="384048"/>
          </a:xfrm>
          <a:ln>
            <a:noFill/>
          </a:ln>
        </p:spPr>
        <p:txBody>
          <a:bodyPr rtlCol="0"/>
          <a:lstStyle>
            <a:lvl1pPr>
              <a:defRPr/>
            </a:lvl1pPr>
          </a:lstStyle>
          <a:p>
            <a:r>
              <a:rPr lang="it-IT" dirty="0" smtClean="0"/>
              <a:t>GG/</a:t>
            </a:r>
            <a:r>
              <a:rPr lang="it-IT" dirty="0" err="1" smtClean="0"/>
              <a:t>MM</a:t>
            </a:r>
            <a:r>
              <a:rPr lang="it-IT" dirty="0" smtClean="0"/>
              <a:t>/AAAA</a:t>
            </a:r>
            <a:endParaRPr lang="it-IT" dirty="0"/>
          </a:p>
        </p:txBody>
      </p:sp>
      <p:sp>
        <p:nvSpPr>
          <p:cNvPr id="14" name="Segnaposto numero diapositiva 8"/>
          <p:cNvSpPr>
            <a:spLocks noGrp="1"/>
          </p:cNvSpPr>
          <p:nvPr>
            <p:ph type="sldNum" sz="quarter" idx="15"/>
          </p:nvPr>
        </p:nvSpPr>
        <p:spPr>
          <a:xfrm>
            <a:off x="8498904" y="6453336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BEFE2D9B-668A-4574-B73E-A39C609D2C4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6" name="Sottotitolo 8"/>
          <p:cNvSpPr>
            <a:spLocks noGrp="1"/>
          </p:cNvSpPr>
          <p:nvPr>
            <p:ph type="subTitle" idx="16"/>
          </p:nvPr>
        </p:nvSpPr>
        <p:spPr>
          <a:xfrm>
            <a:off x="0" y="836712"/>
            <a:ext cx="9144000" cy="720080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small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dirty="0" smtClean="0"/>
              <a:t>Fare clic per modificare lo stile del sottotitolo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0" y="-27384"/>
            <a:ext cx="9144000" cy="836712"/>
          </a:xfrm>
          <a:gradFill flip="none" rotWithShape="1">
            <a:gsLst>
              <a:gs pos="0">
                <a:srgbClr val="717174">
                  <a:tint val="66000"/>
                  <a:satMod val="160000"/>
                </a:srgbClr>
              </a:gs>
              <a:gs pos="50000">
                <a:srgbClr val="717174">
                  <a:tint val="44500"/>
                  <a:satMod val="160000"/>
                </a:srgbClr>
              </a:gs>
              <a:gs pos="100000">
                <a:srgbClr val="717174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txBody>
          <a:bodyPr/>
          <a:lstStyle>
            <a:lvl1pPr>
              <a:defRPr b="1" baseline="0">
                <a:solidFill>
                  <a:srgbClr val="2B5C8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it-IT" dirty="0" smtClean="0"/>
              <a:t>	Fare clic per modificare lo stile del titolo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EA04764-D9EC-4C39-B0C6-99D1FAD929BD}" type="datetimeFigureOut">
              <a:rPr lang="it-IT" smtClean="0"/>
              <a:pPr/>
              <a:t>15/09/2014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>
          <a:xfrm>
            <a:off x="8498904" y="6453336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BEFE2D9B-668A-4574-B73E-A39C609D2C4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4" name="Sottotitolo 8"/>
          <p:cNvSpPr>
            <a:spLocks noGrp="1"/>
          </p:cNvSpPr>
          <p:nvPr>
            <p:ph type="subTitle" idx="16"/>
          </p:nvPr>
        </p:nvSpPr>
        <p:spPr>
          <a:xfrm>
            <a:off x="0" y="836712"/>
            <a:ext cx="9144000" cy="720080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small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dirty="0" smtClean="0"/>
              <a:t>Fare clic per modificare lo stile del sottotitolo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0" y="-27384"/>
            <a:ext cx="9144000" cy="836712"/>
          </a:xfrm>
          <a:gradFill flip="none" rotWithShape="1">
            <a:gsLst>
              <a:gs pos="0">
                <a:srgbClr val="717174">
                  <a:tint val="66000"/>
                  <a:satMod val="160000"/>
                </a:srgbClr>
              </a:gs>
              <a:gs pos="50000">
                <a:srgbClr val="717174">
                  <a:tint val="44500"/>
                  <a:satMod val="160000"/>
                </a:srgbClr>
              </a:gs>
              <a:gs pos="100000">
                <a:srgbClr val="717174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txBody>
          <a:bodyPr/>
          <a:lstStyle>
            <a:lvl1pPr>
              <a:defRPr b="1" baseline="0">
                <a:solidFill>
                  <a:srgbClr val="2B5C8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it-IT" dirty="0" smtClean="0"/>
              <a:t>	Fare clic per modificare lo stile del titolo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>
          <a:xfrm>
            <a:off x="1187624" y="6381328"/>
            <a:ext cx="899592" cy="384048"/>
          </a:xfrm>
          <a:ln>
            <a:noFill/>
          </a:ln>
        </p:spPr>
        <p:txBody>
          <a:bodyPr rtlCol="0"/>
          <a:lstStyle/>
          <a:p>
            <a:fld id="{FEA04764-D9EC-4C39-B0C6-99D1FAD929BD}" type="datetimeFigureOut">
              <a:rPr lang="it-IT" smtClean="0"/>
              <a:pPr/>
              <a:t>15/09/2014</a:t>
            </a:fld>
            <a:endParaRPr lang="it-IT"/>
          </a:p>
        </p:txBody>
      </p:sp>
      <p:sp>
        <p:nvSpPr>
          <p:cNvPr id="14" name="Segnaposto numero diapositiva 8"/>
          <p:cNvSpPr>
            <a:spLocks noGrp="1"/>
          </p:cNvSpPr>
          <p:nvPr>
            <p:ph type="sldNum" sz="quarter" idx="15"/>
          </p:nvPr>
        </p:nvSpPr>
        <p:spPr>
          <a:xfrm>
            <a:off x="8460432" y="6436184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BEFE2D9B-668A-4574-B73E-A39C609D2C43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970784" cy="3886200"/>
          </a:xfrm>
        </p:spPr>
        <p:txBody>
          <a:bodyPr/>
          <a:lstStyle/>
          <a:p>
            <a:pPr lvl="0" eaLnBrk="1" latinLnBrk="0" hangingPunct="1"/>
            <a:r>
              <a:rPr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lang="it-IT" dirty="0" smtClean="0"/>
              <a:t>Secondo livello</a:t>
            </a:r>
          </a:p>
          <a:p>
            <a:pPr lvl="2" eaLnBrk="1" latinLnBrk="0" hangingPunct="1"/>
            <a:r>
              <a:rPr lang="it-IT" dirty="0" smtClean="0"/>
              <a:t>Terzo livello</a:t>
            </a:r>
          </a:p>
          <a:p>
            <a:pPr lvl="3" eaLnBrk="1" latinLnBrk="0" hangingPunct="1"/>
            <a:r>
              <a:rPr lang="it-IT" dirty="0" smtClean="0"/>
              <a:t>Quarto livello</a:t>
            </a:r>
          </a:p>
          <a:p>
            <a:pPr lvl="4" eaLnBrk="1" latinLnBrk="0" hangingPunct="1"/>
            <a:r>
              <a:rPr lang="it-IT" dirty="0" smtClean="0"/>
              <a:t>Quinto livello</a:t>
            </a:r>
            <a:endParaRPr kumimoji="0" lang="en-US" dirty="0"/>
          </a:p>
        </p:txBody>
      </p:sp>
      <p:sp>
        <p:nvSpPr>
          <p:cNvPr id="11" name="Segnaposto contenuto 12"/>
          <p:cNvSpPr>
            <a:spLocks noGrp="1"/>
          </p:cNvSpPr>
          <p:nvPr>
            <p:ph sz="quarter" idx="4"/>
          </p:nvPr>
        </p:nvSpPr>
        <p:spPr>
          <a:xfrm>
            <a:off x="4816599" y="2362200"/>
            <a:ext cx="3970784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970784" cy="658368"/>
          </a:xfrm>
          <a:prstGeom prst="roundRect">
            <a:avLst>
              <a:gd name="adj" fmla="val 16667"/>
            </a:avLst>
          </a:prstGeom>
          <a:solidFill>
            <a:srgbClr val="2B5C82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dirty="0" smtClean="0"/>
              <a:t>Fare clic per modificare stili del testo dello schema</a:t>
            </a:r>
          </a:p>
        </p:txBody>
      </p:sp>
      <p:sp>
        <p:nvSpPr>
          <p:cNvPr id="13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788024" y="1569720"/>
            <a:ext cx="3970784" cy="658368"/>
          </a:xfrm>
          <a:prstGeom prst="roundRect">
            <a:avLst>
              <a:gd name="adj" fmla="val 16667"/>
            </a:avLst>
          </a:prstGeom>
          <a:solidFill>
            <a:srgbClr val="2B5C82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dirty="0" smtClean="0"/>
              <a:t>Fare clic per modificare stili del testo dello schema</a:t>
            </a:r>
          </a:p>
        </p:txBody>
      </p:sp>
      <p:sp>
        <p:nvSpPr>
          <p:cNvPr id="16" name="Sottotitolo 8"/>
          <p:cNvSpPr>
            <a:spLocks noGrp="1"/>
          </p:cNvSpPr>
          <p:nvPr>
            <p:ph type="subTitle" idx="16"/>
          </p:nvPr>
        </p:nvSpPr>
        <p:spPr>
          <a:xfrm>
            <a:off x="0" y="836712"/>
            <a:ext cx="9144000" cy="720080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small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dirty="0" smtClean="0"/>
              <a:t>Fare clic per modificare lo stile del sottotitolo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bg>
      <p:bgPr>
        <a:solidFill>
          <a:srgbClr val="B2B2B4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tangolo 3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ctangle 2"/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chemeClr val="bg1">
                  <a:lumMod val="50000"/>
                </a:schemeClr>
              </a:gs>
              <a:gs pos="50000">
                <a:srgbClr val="717174">
                  <a:tint val="44500"/>
                  <a:satMod val="160000"/>
                </a:srgbClr>
              </a:gs>
              <a:gs pos="100000">
                <a:srgbClr val="717174">
                  <a:tint val="23500"/>
                  <a:satMod val="160000"/>
                </a:srgbClr>
              </a:gs>
            </a:gsLst>
            <a:lin ang="5400000" scaled="1"/>
          </a:gradFill>
          <a:ln w="63500">
            <a:solidFill>
              <a:schemeClr val="bg1"/>
            </a:solidFill>
            <a:prstDash val="solid"/>
          </a:ln>
        </p:spPr>
        <p:txBody>
          <a:bodyPr vert="horz" wrap="none" lIns="91440" tIns="91440" rIns="91440" bIns="4572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 dirty="0">
              <a:ln>
                <a:noFill/>
              </a:ln>
              <a:latin typeface="Arial" pitchFamily="18"/>
              <a:ea typeface="SimSun" pitchFamily="2"/>
              <a:cs typeface="Lucida Sans" pitchFamily="2"/>
            </a:endParaRPr>
          </a:p>
        </p:txBody>
      </p:sp>
      <p:sp>
        <p:nvSpPr>
          <p:cNvPr id="38" name="CasellaDiTesto 37"/>
          <p:cNvSpPr txBox="1"/>
          <p:nvPr userDrawn="1"/>
        </p:nvSpPr>
        <p:spPr>
          <a:xfrm>
            <a:off x="251520" y="616530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2B5C82"/>
                </a:solidFill>
                <a:latin typeface="Arial" pitchFamily="34" charset="0"/>
                <a:cs typeface="Arial" pitchFamily="34" charset="0"/>
              </a:rPr>
              <a:t>www.ismea.it</a:t>
            </a:r>
          </a:p>
          <a:p>
            <a:r>
              <a:rPr lang="it-IT" sz="1200" b="1" dirty="0" smtClean="0">
                <a:solidFill>
                  <a:srgbClr val="2B5C82"/>
                </a:solidFill>
                <a:latin typeface="Arial" pitchFamily="34" charset="0"/>
                <a:cs typeface="Arial" pitchFamily="34" charset="0"/>
              </a:rPr>
              <a:t>www.ismeaservizi.it</a:t>
            </a:r>
            <a:endParaRPr lang="it-IT" sz="1200" b="1" dirty="0">
              <a:solidFill>
                <a:srgbClr val="2B5C8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23928" y="3140968"/>
            <a:ext cx="4824536" cy="2053590"/>
          </a:xfrm>
        </p:spPr>
        <p:txBody>
          <a:bodyPr/>
          <a:lstStyle>
            <a:lvl1pPr algn="l">
              <a:buNone/>
              <a:defRPr sz="3000" b="1" cap="small" baseline="0">
                <a:solidFill>
                  <a:srgbClr val="2B5C82"/>
                </a:solidFill>
              </a:defRPr>
            </a:lvl1pPr>
          </a:lstStyle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3928" y="5229200"/>
            <a:ext cx="4824536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dirty="0" smtClean="0"/>
              <a:t>Fare clic per modificare stili del testo dello schema</a:t>
            </a:r>
          </a:p>
        </p:txBody>
      </p:sp>
      <p:pic>
        <p:nvPicPr>
          <p:cNvPr id="14" name="Immagine 13" descr="logoIsmeaBiancoegiallo_trasp.png"/>
          <p:cNvPicPr>
            <a:picLocks noChangeAspect="1"/>
          </p:cNvPicPr>
          <p:nvPr userDrawn="1"/>
        </p:nvPicPr>
        <p:blipFill>
          <a:blip r:embed="rId2" cstate="print"/>
          <a:srcRect b="2821"/>
          <a:stretch>
            <a:fillRect/>
          </a:stretch>
        </p:blipFill>
        <p:spPr>
          <a:xfrm>
            <a:off x="323528" y="260648"/>
            <a:ext cx="1872208" cy="1162897"/>
          </a:xfrm>
          <a:prstGeom prst="rect">
            <a:avLst/>
          </a:prstGeom>
        </p:spPr>
      </p:pic>
      <p:grpSp>
        <p:nvGrpSpPr>
          <p:cNvPr id="13" name="Gruppo 12"/>
          <p:cNvGrpSpPr/>
          <p:nvPr userDrawn="1"/>
        </p:nvGrpSpPr>
        <p:grpSpPr>
          <a:xfrm>
            <a:off x="2555776" y="45376"/>
            <a:ext cx="216024" cy="6768000"/>
            <a:chOff x="2627784" y="0"/>
            <a:chExt cx="216024" cy="6858000"/>
          </a:xfrm>
        </p:grpSpPr>
        <p:sp>
          <p:nvSpPr>
            <p:cNvPr id="15" name="Rettangolo 14"/>
            <p:cNvSpPr/>
            <p:nvPr userDrawn="1"/>
          </p:nvSpPr>
          <p:spPr>
            <a:xfrm>
              <a:off x="2627784" y="0"/>
              <a:ext cx="216024" cy="6858000"/>
            </a:xfrm>
            <a:prstGeom prst="rect">
              <a:avLst/>
            </a:prstGeom>
            <a:solidFill>
              <a:srgbClr val="2B5C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6" name="Connettore 1 15"/>
            <p:cNvSpPr/>
            <p:nvPr userDrawn="1"/>
          </p:nvSpPr>
          <p:spPr>
            <a:xfrm>
              <a:off x="2699792" y="0"/>
              <a:ext cx="0" cy="68580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</a:ln>
          </p:spPr>
          <p:txBody>
            <a:bodyPr vert="horz" lIns="102600" tIns="57600" rIns="102600" bIns="5760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  <p:sp>
          <p:nvSpPr>
            <p:cNvPr id="19" name="Connettore 1 18"/>
            <p:cNvSpPr/>
            <p:nvPr userDrawn="1"/>
          </p:nvSpPr>
          <p:spPr>
            <a:xfrm>
              <a:off x="2771800" y="0"/>
              <a:ext cx="0" cy="68580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</a:ln>
          </p:spPr>
          <p:txBody>
            <a:bodyPr vert="horz" lIns="102600" tIns="57600" rIns="102600" bIns="5760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it-IT" sz="1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Lucida Sans" pitchFamily="2"/>
              </a:endParaRPr>
            </a:p>
          </p:txBody>
        </p:sp>
      </p:grpSp>
      <p:sp>
        <p:nvSpPr>
          <p:cNvPr id="20" name="Oval 4"/>
          <p:cNvSpPr/>
          <p:nvPr userDrawn="1"/>
        </p:nvSpPr>
        <p:spPr>
          <a:xfrm>
            <a:off x="1684737" y="3851470"/>
            <a:ext cx="1879151" cy="18817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2B5C82"/>
          </a:solidFill>
          <a:ln w="76320">
            <a:solidFill>
              <a:schemeClr val="bg1"/>
            </a:solidFill>
            <a:prstDash val="solid"/>
            <a:round/>
          </a:ln>
        </p:spPr>
        <p:txBody>
          <a:bodyPr vert="horz" wrap="none" lIns="91440" tIns="91440" rIns="91440" bIns="4572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Lucida Sans" pitchFamily="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9718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1B27C-2643-4BC6-8236-E477ACB46DA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1673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4FFCF-2E57-4C21-9E6F-7024C10C090B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64307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971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0638" y="6384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ABBBC-A2EC-486B-A425-C7643AE521E1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06652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4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dirty="0" smtClean="0"/>
              <a:t>Fare clic per modificare il titolo</a:t>
            </a:r>
            <a:endParaRPr kumimoji="0" lang="en-US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dirty="0" smtClean="0"/>
              <a:t>Secondo livello</a:t>
            </a:r>
          </a:p>
          <a:p>
            <a:pPr lvl="2" eaLnBrk="1" latinLnBrk="0" hangingPunct="1"/>
            <a:r>
              <a:rPr kumimoji="0" lang="it-IT" dirty="0" smtClean="0"/>
              <a:t>Terzo livello</a:t>
            </a:r>
          </a:p>
          <a:p>
            <a:pPr lvl="3" eaLnBrk="1" latinLnBrk="0" hangingPunct="1"/>
            <a:r>
              <a:rPr kumimoji="0" lang="it-IT" dirty="0" smtClean="0"/>
              <a:t>Quarto livello</a:t>
            </a:r>
          </a:p>
          <a:p>
            <a:pPr lvl="4" eaLnBrk="1" latinLnBrk="0" hangingPunct="1"/>
            <a:r>
              <a:rPr kumimoji="0" lang="it-IT" dirty="0" smtClean="0"/>
              <a:t>Quinto livello</a:t>
            </a:r>
            <a:endParaRPr kumimoji="0" lang="en-US" dirty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1187624" y="6473952"/>
            <a:ext cx="108012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EA04764-D9EC-4C39-B0C6-99D1FAD929BD}" type="datetimeFigureOut">
              <a:rPr lang="it-IT" smtClean="0"/>
              <a:pPr/>
              <a:t>15/09/2014</a:t>
            </a:fld>
            <a:endParaRPr lang="it-IT" dirty="0"/>
          </a:p>
        </p:txBody>
      </p:sp>
      <p:sp>
        <p:nvSpPr>
          <p:cNvPr id="12" name="Ovale 11"/>
          <p:cNvSpPr/>
          <p:nvPr/>
        </p:nvSpPr>
        <p:spPr>
          <a:xfrm>
            <a:off x="8532440" y="6453336"/>
            <a:ext cx="288032" cy="288032"/>
          </a:xfrm>
          <a:prstGeom prst="ellipse">
            <a:avLst/>
          </a:prstGeom>
          <a:solidFill>
            <a:srgbClr val="FABA06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15" name="Immagine 14" descr="logoIsmeaTrasparente.gif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79512" y="6165304"/>
            <a:ext cx="778942" cy="620688"/>
          </a:xfrm>
          <a:prstGeom prst="rect">
            <a:avLst/>
          </a:prstGeom>
        </p:spPr>
      </p:pic>
      <p:cxnSp>
        <p:nvCxnSpPr>
          <p:cNvPr id="20" name="Connettore 1 19"/>
          <p:cNvCxnSpPr/>
          <p:nvPr userDrawn="1"/>
        </p:nvCxnSpPr>
        <p:spPr>
          <a:xfrm flipV="1">
            <a:off x="2339752" y="6669360"/>
            <a:ext cx="6264696" cy="24000"/>
          </a:xfrm>
          <a:prstGeom prst="line">
            <a:avLst/>
          </a:prstGeom>
          <a:ln w="41275">
            <a:solidFill>
              <a:srgbClr val="FABA06">
                <a:alpha val="4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egnaposto numero diapositiva 8"/>
          <p:cNvSpPr>
            <a:spLocks noGrp="1"/>
          </p:cNvSpPr>
          <p:nvPr>
            <p:ph type="sldNum" sz="quarter" idx="4"/>
          </p:nvPr>
        </p:nvSpPr>
        <p:spPr>
          <a:xfrm>
            <a:off x="8460432" y="6459531"/>
            <a:ext cx="467544" cy="398469"/>
          </a:xfrm>
          <a:prstGeom prst="rect">
            <a:avLst/>
          </a:prstGeom>
        </p:spPr>
        <p:txBody>
          <a:bodyPr rtlCol="0"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fld id="{BEFE2D9B-668A-4574-B73E-A39C609D2C4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74" r:id="rId6"/>
    <p:sldLayoutId id="2147483677" r:id="rId7"/>
    <p:sldLayoutId id="2147483678" r:id="rId8"/>
  </p:sldLayoutIdLst>
  <p:txStyles>
    <p:titleStyle>
      <a:lvl1pPr algn="ctr" rtl="0" eaLnBrk="1" latinLnBrk="0" hangingPunct="1">
        <a:spcBef>
          <a:spcPct val="0"/>
        </a:spcBef>
        <a:buNone/>
        <a:defRPr kumimoji="0" sz="3000" b="1" kern="1200" cap="small" baseline="0">
          <a:solidFill>
            <a:srgbClr val="2B5C8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rgbClr val="134985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rgbClr val="13498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rgbClr val="134985"/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rgbClr val="134985"/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rgbClr val="134985"/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Foglio_di_lavoro_di_Microsoft_Office_Excel_97-20031.xls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03848" y="2276872"/>
            <a:ext cx="5256584" cy="1872208"/>
          </a:xfrm>
        </p:spPr>
        <p:txBody>
          <a:bodyPr/>
          <a:lstStyle/>
          <a:p>
            <a:pPr algn="l"/>
            <a:r>
              <a:rPr lang="it-IT" dirty="0" smtClean="0"/>
              <a:t>VINO: SCHEDA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i="1" dirty="0" smtClean="0"/>
              <a:t>Le caratteristiche della filiera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i="1" dirty="0" smtClean="0"/>
              <a:t>La struttura produttiva</a:t>
            </a:r>
            <a:endParaRPr lang="it-IT" i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i="1" dirty="0" smtClean="0"/>
              <a:t>Il commercio estero ed il ruolo dell’Italia negli scambi internazionali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i="1" dirty="0" smtClean="0"/>
              <a:t>Analisi </a:t>
            </a:r>
            <a:r>
              <a:rPr lang="it-IT" i="1" dirty="0" err="1" smtClean="0"/>
              <a:t>Swot</a:t>
            </a:r>
            <a:endParaRPr lang="it-IT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851920" y="6309320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/>
              <a:t>Aggiornata al 5/8/2014</a:t>
            </a:r>
            <a:endParaRPr lang="it-IT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17788334"/>
              </p:ext>
            </p:extLst>
          </p:nvPr>
        </p:nvGraphicFramePr>
        <p:xfrm>
          <a:off x="2051720" y="836712"/>
          <a:ext cx="590465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tangolo 1"/>
          <p:cNvSpPr/>
          <p:nvPr/>
        </p:nvSpPr>
        <p:spPr>
          <a:xfrm>
            <a:off x="431032" y="4005064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200" dirty="0">
                <a:ea typeface="ＭＳ Ｐゴシック" pitchFamily="1" charset="-128"/>
                <a:cs typeface="Arial" charset="0"/>
              </a:rPr>
              <a:t>Parallelamente alle superfici vitate, anche la produzione italiana è tendenzialmente in flessione. Concorrono a questo una serie di motivi, molti dei quali legati anche al nuovo assetto normativo che regola il settore del vino. </a:t>
            </a:r>
            <a:endParaRPr lang="it-IT" sz="1200" dirty="0" smtClean="0">
              <a:ea typeface="ＭＳ Ｐゴシック" pitchFamily="1" charset="-128"/>
              <a:cs typeface="Arial" charset="0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200" dirty="0" smtClean="0">
                <a:ea typeface="ＭＳ Ｐゴシック" pitchFamily="1" charset="-128"/>
                <a:cs typeface="Arial" charset="0"/>
              </a:rPr>
              <a:t>Secondo </a:t>
            </a:r>
            <a:r>
              <a:rPr lang="it-IT" sz="1200" dirty="0">
                <a:ea typeface="ＭＳ Ｐゴシック" pitchFamily="1" charset="-128"/>
                <a:cs typeface="Arial" charset="0"/>
              </a:rPr>
              <a:t>gli ultimi dati Istat la produzione di vini e mosti </a:t>
            </a:r>
            <a:r>
              <a:rPr lang="it-IT" sz="1200" dirty="0" smtClean="0">
                <a:ea typeface="ＭＳ Ｐゴシック" pitchFamily="1" charset="-128"/>
                <a:cs typeface="Arial" charset="0"/>
              </a:rPr>
              <a:t> per il 2013 è di 48,2 milioni di ettolitri  (+17%)</a:t>
            </a:r>
            <a:endParaRPr lang="it-IT" sz="1200" b="1" dirty="0" smtClean="0">
              <a:ea typeface="ＭＳ Ｐゴシック" pitchFamily="1" charset="-128"/>
              <a:cs typeface="Arial" charset="0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200" dirty="0" smtClean="0">
                <a:ea typeface="ＭＳ Ｐゴシック" pitchFamily="1" charset="-128"/>
                <a:cs typeface="Arial" charset="0"/>
              </a:rPr>
              <a:t>Le ultime notizie però, sembrano ancor più ottimistiche grazie alle piogge delle scorse settimane.  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200" dirty="0"/>
              <a:t>Gli aumenti, peraltro, sono </a:t>
            </a:r>
            <a:r>
              <a:rPr lang="it-IT" sz="1200" dirty="0" smtClean="0"/>
              <a:t>registrati in </a:t>
            </a:r>
            <a:r>
              <a:rPr lang="it-IT" sz="1200" dirty="0"/>
              <a:t>tutte le regioni ad eccezione di </a:t>
            </a:r>
            <a:r>
              <a:rPr lang="it-IT" sz="1200" b="1" dirty="0"/>
              <a:t>Friuli Venezia </a:t>
            </a:r>
            <a:r>
              <a:rPr lang="it-IT" sz="1200" b="1" dirty="0" smtClean="0"/>
              <a:t>Giulia, Liguria, Calabria e Basilicata.</a:t>
            </a:r>
            <a:r>
              <a:rPr lang="it-IT" sz="1200" dirty="0" smtClean="0"/>
              <a:t>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200" dirty="0"/>
              <a:t>Sulla vendemmia 2013 è unanime il consenso sul ritorno ad un calendario “tradizionale”.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200" dirty="0"/>
              <a:t>Dopo diverse annate particolarmente precoci, infatti, si </a:t>
            </a:r>
            <a:r>
              <a:rPr lang="it-IT" sz="1200" dirty="0" smtClean="0"/>
              <a:t>è rientrati nuovamente </a:t>
            </a:r>
            <a:r>
              <a:rPr lang="it-IT" sz="1200" dirty="0"/>
              <a:t>nella media, con una maggioranza di uve </a:t>
            </a:r>
            <a:r>
              <a:rPr lang="it-IT" sz="1200" dirty="0" smtClean="0"/>
              <a:t>vendemmiate </a:t>
            </a:r>
            <a:r>
              <a:rPr lang="it-IT" sz="1200" dirty="0"/>
              <a:t>tra la fine di settembre e ottobre</a:t>
            </a:r>
            <a:r>
              <a:rPr lang="it-IT" sz="1200" dirty="0" smtClean="0"/>
              <a:t>.</a:t>
            </a:r>
            <a:endParaRPr lang="it-IT" sz="1200" dirty="0"/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717174">
                  <a:tint val="66000"/>
                  <a:satMod val="160000"/>
                </a:srgbClr>
              </a:gs>
              <a:gs pos="50000">
                <a:srgbClr val="717174">
                  <a:tint val="44500"/>
                  <a:satMod val="160000"/>
                </a:srgbClr>
              </a:gs>
              <a:gs pos="100000">
                <a:srgbClr val="717174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rgbClr val="2B5C8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it-IT" dirty="0">
                <a:latin typeface="Trebuchet MS" pitchFamily="34" charset="0"/>
                <a:ea typeface="ＭＳ Ｐゴシック" pitchFamily="34" charset="-128"/>
              </a:rPr>
              <a:t>Produzione di vini e mosti per </a:t>
            </a:r>
            <a:r>
              <a:rPr lang="it-IT" dirty="0" smtClean="0">
                <a:latin typeface="Trebuchet MS" pitchFamily="34" charset="0"/>
                <a:ea typeface="ＭＳ Ｐゴシック" pitchFamily="34" charset="-128"/>
              </a:rPr>
              <a:t>segmento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48772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0" y="-12768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717174">
                  <a:tint val="66000"/>
                  <a:satMod val="160000"/>
                </a:srgbClr>
              </a:gs>
              <a:gs pos="50000">
                <a:srgbClr val="717174">
                  <a:tint val="44500"/>
                  <a:satMod val="160000"/>
                </a:srgbClr>
              </a:gs>
              <a:gs pos="100000">
                <a:srgbClr val="717174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txBody>
          <a:bodyPr vert="horz" anchor="b">
            <a:normAutofit fontScale="9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rgbClr val="2B5C8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it-IT" sz="3200" dirty="0">
                <a:latin typeface="Trebuchet MS" pitchFamily="34" charset="0"/>
              </a:rPr>
              <a:t>Ripartizione delle aziende per classe di produzione in </a:t>
            </a:r>
            <a:r>
              <a:rPr lang="it-IT" sz="3200" dirty="0" smtClean="0">
                <a:latin typeface="Trebuchet MS" pitchFamily="34" charset="0"/>
              </a:rPr>
              <a:t>Italia (2011)</a:t>
            </a:r>
            <a:endParaRPr lang="it-IT" dirty="0"/>
          </a:p>
        </p:txBody>
      </p:sp>
      <p:sp>
        <p:nvSpPr>
          <p:cNvPr id="6" name="CasellaDiTesto 7"/>
          <p:cNvSpPr txBox="1">
            <a:spLocks noChangeArrowheads="1"/>
          </p:cNvSpPr>
          <p:nvPr/>
        </p:nvSpPr>
        <p:spPr bwMode="auto">
          <a:xfrm>
            <a:off x="1331937" y="4605285"/>
            <a:ext cx="32400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Il settore vinicolo nel suo complesso</a:t>
            </a:r>
          </a:p>
        </p:txBody>
      </p:sp>
      <p:graphicFrame>
        <p:nvGraphicFramePr>
          <p:cNvPr id="8" name="Chart 2"/>
          <p:cNvGraphicFramePr>
            <a:graphicFrameLocks/>
          </p:cNvGraphicFramePr>
          <p:nvPr>
            <p:extLst/>
          </p:nvPr>
        </p:nvGraphicFramePr>
        <p:xfrm>
          <a:off x="827584" y="1556792"/>
          <a:ext cx="4176464" cy="300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2"/>
          <p:cNvGraphicFramePr>
            <a:graphicFrameLocks/>
          </p:cNvGraphicFramePr>
          <p:nvPr>
            <p:extLst/>
          </p:nvPr>
        </p:nvGraphicFramePr>
        <p:xfrm>
          <a:off x="4788023" y="1587373"/>
          <a:ext cx="4104456" cy="3033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ttangolo 9"/>
          <p:cNvSpPr/>
          <p:nvPr/>
        </p:nvSpPr>
        <p:spPr>
          <a:xfrm>
            <a:off x="251519" y="2039712"/>
            <a:ext cx="369332" cy="157742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it-IT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Classi di </a:t>
            </a:r>
            <a:r>
              <a:rPr lang="it-IT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produzione (hl)</a:t>
            </a:r>
            <a:endParaRPr lang="it-IT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436096" y="4759173"/>
            <a:ext cx="25051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Le società cooperative</a:t>
            </a:r>
            <a:endParaRPr lang="it-IT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238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8" grpId="0">
        <p:bldAsOne/>
      </p:bldGraphic>
      <p:bldGraphic spid="9" grpId="0">
        <p:bldAsOne/>
      </p:bldGraphic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/>
          <p:nvPr>
            <p:extLst/>
          </p:nvPr>
        </p:nvGraphicFramePr>
        <p:xfrm>
          <a:off x="1403648" y="1412776"/>
          <a:ext cx="686442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717174">
                  <a:tint val="66000"/>
                  <a:satMod val="160000"/>
                </a:srgbClr>
              </a:gs>
              <a:gs pos="50000">
                <a:srgbClr val="717174">
                  <a:tint val="44500"/>
                  <a:satMod val="160000"/>
                </a:srgbClr>
              </a:gs>
              <a:gs pos="100000">
                <a:srgbClr val="717174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rgbClr val="2B5C8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it-IT" dirty="0">
                <a:latin typeface="Trebuchet MS" pitchFamily="34" charset="0"/>
                <a:ea typeface="ＭＳ Ｐゴシック" pitchFamily="34" charset="-128"/>
              </a:rPr>
              <a:t>La geografia delle cooperative vinicole in Italia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28788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2"/>
          <p:cNvGraphicFramePr>
            <a:graphicFrameLocks/>
          </p:cNvGraphicFramePr>
          <p:nvPr>
            <p:extLst/>
          </p:nvPr>
        </p:nvGraphicFramePr>
        <p:xfrm>
          <a:off x="1403648" y="1412776"/>
          <a:ext cx="748883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717174">
                  <a:tint val="66000"/>
                  <a:satMod val="160000"/>
                </a:srgbClr>
              </a:gs>
              <a:gs pos="50000">
                <a:srgbClr val="717174">
                  <a:tint val="44500"/>
                  <a:satMod val="160000"/>
                </a:srgbClr>
              </a:gs>
              <a:gs pos="100000">
                <a:srgbClr val="717174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txBody>
          <a:bodyPr vert="horz" anchor="b">
            <a:normAutofit fontScale="92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rgbClr val="2B5C8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it-IT" sz="2800" dirty="0">
                <a:latin typeface="Trebuchet MS" pitchFamily="34" charset="0"/>
                <a:ea typeface="ＭＳ Ｐゴシック" pitchFamily="34" charset="-128"/>
              </a:rPr>
              <a:t>Peso della produzione cooperativa sul totale regionale(%)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91143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717174">
                  <a:tint val="66000"/>
                  <a:satMod val="160000"/>
                </a:srgbClr>
              </a:gs>
              <a:gs pos="50000">
                <a:srgbClr val="717174">
                  <a:tint val="44500"/>
                  <a:satMod val="160000"/>
                </a:srgbClr>
              </a:gs>
              <a:gs pos="100000">
                <a:srgbClr val="717174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rgbClr val="2B5C8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it-IT" sz="2800" dirty="0" smtClean="0"/>
              <a:t>Dop e Igp riconosciute in Italia</a:t>
            </a:r>
            <a:endParaRPr lang="it-IT" dirty="0"/>
          </a:p>
        </p:txBody>
      </p:sp>
      <p:sp>
        <p:nvSpPr>
          <p:cNvPr id="9" name="Sottotitolo 6"/>
          <p:cNvSpPr txBox="1">
            <a:spLocks/>
          </p:cNvSpPr>
          <p:nvPr/>
        </p:nvSpPr>
        <p:spPr>
          <a:xfrm>
            <a:off x="107504" y="908720"/>
            <a:ext cx="9144000" cy="72008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rgbClr val="134985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rgbClr val="134985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rgbClr val="134985"/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rgbClr val="134985"/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rgbClr val="134985"/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 smtClean="0"/>
              <a:t>Totali riconoscimenti: 523</a:t>
            </a:r>
          </a:p>
          <a:p>
            <a:pPr marL="0" indent="0" algn="ctr">
              <a:buNone/>
            </a:pPr>
            <a:r>
              <a:rPr lang="it-IT" dirty="0" smtClean="0"/>
              <a:t>73 </a:t>
            </a:r>
            <a:r>
              <a:rPr lang="it-IT" dirty="0" err="1" smtClean="0"/>
              <a:t>docg</a:t>
            </a:r>
            <a:r>
              <a:rPr lang="it-IT" dirty="0" smtClean="0"/>
              <a:t>+ </a:t>
            </a:r>
            <a:r>
              <a:rPr lang="it-IT" u="sng" dirty="0" smtClean="0"/>
              <a:t>332 D</a:t>
            </a:r>
            <a:r>
              <a:rPr lang="it-IT" dirty="0" smtClean="0"/>
              <a:t>oc= 407 Dop; 118 Igp</a:t>
            </a:r>
          </a:p>
          <a:p>
            <a:endParaRPr lang="it-IT" dirty="0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/>
          </p:nvPr>
        </p:nvGraphicFramePr>
        <p:xfrm>
          <a:off x="755576" y="1639815"/>
          <a:ext cx="7357814" cy="4587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4149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78511" y="869811"/>
            <a:ext cx="1128835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rgbClr val="2B5C82"/>
              </a:contourClr>
            </a:sp3d>
          </a:bodyPr>
          <a:lstStyle/>
          <a:p>
            <a:pPr algn="ctr"/>
            <a:r>
              <a:rPr lang="it-IT" sz="4800" b="1" cap="all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  <a:reflection blurRad="12700" stA="50000" endPos="50000" dist="5000" dir="5400000" sy="-100000" rotWithShape="0"/>
                </a:effectLst>
              </a:rPr>
              <a:t>405</a:t>
            </a:r>
            <a:endParaRPr lang="it-IT" sz="4800" b="1" cap="all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50800" dir="5400000" algn="ctr" rotWithShape="0">
                  <a:schemeClr val="bg1">
                    <a:lumMod val="85000"/>
                  </a:scheme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48203" y="1700808"/>
            <a:ext cx="1138453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rgbClr val="2B5C82"/>
              </a:contourClr>
            </a:sp3d>
          </a:bodyPr>
          <a:lstStyle/>
          <a:p>
            <a:pPr algn="ctr"/>
            <a:r>
              <a:rPr lang="it-IT" sz="4800" b="1" cap="all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  <a:reflection blurRad="12700" stA="50000" endPos="50000" dist="5000" dir="5400000" sy="-100000" rotWithShape="0"/>
                </a:effectLst>
              </a:rPr>
              <a:t>218</a:t>
            </a:r>
            <a:endParaRPr lang="it-IT" sz="4800" b="1" cap="all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50800" dir="5400000" algn="ctr" rotWithShape="0">
                  <a:schemeClr val="bg1">
                    <a:lumMod val="85000"/>
                  </a:scheme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Callout 13 8"/>
          <p:cNvSpPr/>
          <p:nvPr/>
        </p:nvSpPr>
        <p:spPr bwMode="auto">
          <a:xfrm>
            <a:off x="5580112" y="908720"/>
            <a:ext cx="2507039" cy="936104"/>
          </a:xfrm>
          <a:prstGeom prst="accentBorderCallout1">
            <a:avLst>
              <a:gd name="adj1" fmla="val 46553"/>
              <a:gd name="adj2" fmla="val -3171"/>
              <a:gd name="adj3" fmla="val 47082"/>
              <a:gd name="adj4" fmla="val -53879"/>
            </a:avLst>
          </a:prstGeom>
          <a:noFill/>
          <a:ln w="9525" cap="flat" cmpd="sng" algn="ctr">
            <a:solidFill>
              <a:srgbClr val="EFBD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332 Doc e 73 </a:t>
            </a:r>
            <a:r>
              <a:rPr lang="it-IT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Docg</a:t>
            </a:r>
            <a:r>
              <a:rPr lang="it-I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l’Italia è prima a livello europeo  seguita dalla Francia con 376 e Spagna con 100</a:t>
            </a:r>
            <a:endParaRPr lang="it-IT" sz="1400" i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Callout 13 9"/>
          <p:cNvSpPr/>
          <p:nvPr/>
        </p:nvSpPr>
        <p:spPr bwMode="auto">
          <a:xfrm>
            <a:off x="5076056" y="1946444"/>
            <a:ext cx="2232248" cy="834484"/>
          </a:xfrm>
          <a:prstGeom prst="accentBorderCallout1">
            <a:avLst>
              <a:gd name="adj1" fmla="val 46553"/>
              <a:gd name="adj2" fmla="val -4370"/>
              <a:gd name="adj3" fmla="val 46589"/>
              <a:gd name="adj4" fmla="val -69666"/>
            </a:avLst>
          </a:prstGeom>
          <a:noFill/>
          <a:ln w="9525" cap="flat" cmpd="sng" algn="ctr">
            <a:solidFill>
              <a:srgbClr val="EFBD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Corrisponde al </a:t>
            </a:r>
            <a:r>
              <a:rPr lang="it-I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49% 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del totale </a:t>
            </a:r>
            <a:r>
              <a:rPr lang="it-I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superficie destinata a uva da vino</a:t>
            </a:r>
            <a:endParaRPr lang="it-IT" sz="1400" i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70460" y="2780928"/>
            <a:ext cx="1293945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rgbClr val="2B5C82"/>
              </a:contourClr>
            </a:sp3d>
          </a:bodyPr>
          <a:lstStyle/>
          <a:p>
            <a:pPr algn="ctr"/>
            <a:r>
              <a:rPr lang="it-IT" sz="4800" b="1" cap="all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  <a:reflection blurRad="12700" stA="50000" endPos="50000" dist="5000" dir="5400000" sy="-100000" rotWithShape="0"/>
                </a:effectLst>
              </a:rPr>
              <a:t>21,7</a:t>
            </a:r>
            <a:endParaRPr lang="it-IT" sz="4800" b="1" cap="all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50800" dir="5400000" algn="ctr" rotWithShape="0">
                  <a:schemeClr val="bg1">
                    <a:lumMod val="85000"/>
                  </a:scheme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Callout 13 12"/>
          <p:cNvSpPr/>
          <p:nvPr/>
        </p:nvSpPr>
        <p:spPr bwMode="auto">
          <a:xfrm>
            <a:off x="6471376" y="2921457"/>
            <a:ext cx="2203845" cy="834484"/>
          </a:xfrm>
          <a:prstGeom prst="accentBorderCallout1">
            <a:avLst>
              <a:gd name="adj1" fmla="val 46553"/>
              <a:gd name="adj2" fmla="val -4370"/>
              <a:gd name="adj3" fmla="val 48223"/>
              <a:gd name="adj4" fmla="val -95980"/>
            </a:avLst>
          </a:prstGeom>
          <a:noFill/>
          <a:ln w="9525" cap="flat" cmpd="sng" algn="ctr">
            <a:solidFill>
              <a:srgbClr val="EFBD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Circa il </a:t>
            </a:r>
            <a:r>
              <a:rPr lang="it-I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57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 del totale </a:t>
            </a:r>
            <a:r>
              <a:rPr lang="it-IT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Dop-Igp</a:t>
            </a:r>
            <a:endParaRPr lang="it-IT" sz="1400" i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41732" y="3714568"/>
            <a:ext cx="1361271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rgbClr val="2B5C82"/>
              </a:contourClr>
            </a:sp3d>
          </a:bodyPr>
          <a:lstStyle/>
          <a:p>
            <a:pPr algn="ctr"/>
            <a:r>
              <a:rPr lang="it-IT" sz="4800" b="1" cap="all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  <a:reflection blurRad="12700" stA="50000" endPos="50000" dist="5000" dir="5400000" sy="-100000" rotWithShape="0"/>
                </a:effectLst>
              </a:rPr>
              <a:t>99,7</a:t>
            </a:r>
            <a:endParaRPr lang="it-IT" sz="4800" b="1" cap="all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50800" dir="5400000" algn="ctr" rotWithShape="0">
                  <a:schemeClr val="bg1">
                    <a:lumMod val="85000"/>
                  </a:scheme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Callout 13 18"/>
          <p:cNvSpPr/>
          <p:nvPr/>
        </p:nvSpPr>
        <p:spPr bwMode="auto">
          <a:xfrm>
            <a:off x="5455165" y="3857268"/>
            <a:ext cx="2501211" cy="834484"/>
          </a:xfrm>
          <a:prstGeom prst="accentBorderCallout1">
            <a:avLst>
              <a:gd name="adj1" fmla="val 49824"/>
              <a:gd name="adj2" fmla="val -3144"/>
              <a:gd name="adj3" fmla="val 51417"/>
              <a:gd name="adj4" fmla="val -59937"/>
            </a:avLst>
          </a:prstGeom>
          <a:noFill/>
          <a:ln w="9525" cap="flat" cmpd="sng" algn="ctr">
            <a:solidFill>
              <a:srgbClr val="EFBD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 un </a:t>
            </a:r>
            <a:r>
              <a:rPr lang="it-IT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range</a:t>
            </a:r>
            <a:r>
              <a:rPr lang="it-I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che, per le denominazioni principali, si muove tra 165 e 68 q.li/ha</a:t>
            </a:r>
            <a:endParaRPr lang="it-IT" sz="1400" i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itolo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717174">
                  <a:tint val="66000"/>
                  <a:satMod val="160000"/>
                </a:srgbClr>
              </a:gs>
              <a:gs pos="50000">
                <a:srgbClr val="717174">
                  <a:tint val="44500"/>
                  <a:satMod val="160000"/>
                </a:srgbClr>
              </a:gs>
              <a:gs pos="100000">
                <a:srgbClr val="717174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txBody>
          <a:bodyPr vert="horz" anchor="b">
            <a:normAutofit/>
          </a:bodyPr>
          <a:lstStyle>
            <a:lvl1pPr algn="ctr">
              <a:spcBef>
                <a:spcPct val="0"/>
              </a:spcBef>
              <a:buNone/>
              <a:defRPr kumimoji="0" sz="3000" b="1" cap="small" baseline="0">
                <a:solidFill>
                  <a:srgbClr val="2B5C8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it-IT" dirty="0" smtClean="0"/>
              <a:t>La carta d’identità del comparto DOP</a:t>
            </a:r>
            <a:endParaRPr lang="it-IT" dirty="0"/>
          </a:p>
        </p:txBody>
      </p:sp>
      <p:sp>
        <p:nvSpPr>
          <p:cNvPr id="20" name="Rettangolo 19"/>
          <p:cNvSpPr/>
          <p:nvPr/>
        </p:nvSpPr>
        <p:spPr>
          <a:xfrm>
            <a:off x="452481" y="4691752"/>
            <a:ext cx="1293945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rgbClr val="2B5C82"/>
              </a:contourClr>
            </a:sp3d>
          </a:bodyPr>
          <a:lstStyle/>
          <a:p>
            <a:pPr algn="ctr"/>
            <a:r>
              <a:rPr lang="it-IT" sz="4800" b="1" cap="all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  <a:reflection blurRad="12700" stA="50000" endPos="50000" dist="5000" dir="5400000" sy="-100000" rotWithShape="0"/>
                </a:effectLst>
              </a:rPr>
              <a:t>12,5</a:t>
            </a:r>
            <a:endParaRPr lang="it-IT" sz="4800" b="1" cap="all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50800" dir="5400000" algn="ctr" rotWithShape="0">
                  <a:schemeClr val="bg1">
                    <a:lumMod val="85000"/>
                  </a:scheme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Callout 13 22"/>
          <p:cNvSpPr/>
          <p:nvPr/>
        </p:nvSpPr>
        <p:spPr bwMode="auto">
          <a:xfrm>
            <a:off x="6448458" y="4795836"/>
            <a:ext cx="2226763" cy="834484"/>
          </a:xfrm>
          <a:prstGeom prst="accentBorderCallout1">
            <a:avLst>
              <a:gd name="adj1" fmla="val 49824"/>
              <a:gd name="adj2" fmla="val -3144"/>
              <a:gd name="adj3" fmla="val 51417"/>
              <a:gd name="adj4" fmla="val -107380"/>
            </a:avLst>
          </a:prstGeom>
          <a:noFill/>
          <a:ln w="9525" cap="flat" cmpd="sng" algn="ctr">
            <a:solidFill>
              <a:srgbClr val="EFBD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Pari all’83% della produzione potenziale </a:t>
            </a:r>
            <a:r>
              <a:rPr lang="it-IT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Dop</a:t>
            </a:r>
            <a:r>
              <a:rPr lang="it-I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 al 31% della produzione annua totale</a:t>
            </a:r>
            <a:endParaRPr lang="it-IT" sz="1400" i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515123" y="5555848"/>
            <a:ext cx="1024639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rgbClr val="2B5C82"/>
              </a:contourClr>
            </a:sp3d>
          </a:bodyPr>
          <a:lstStyle/>
          <a:p>
            <a:pPr algn="ctr"/>
            <a:r>
              <a:rPr lang="it-IT" sz="4800" b="1" cap="all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  <a:reflection blurRad="12700" stA="50000" endPos="50000" dist="5000" dir="5400000" sy="-100000" rotWithShape="0"/>
                </a:effectLst>
              </a:rPr>
              <a:t>1,9</a:t>
            </a:r>
            <a:endParaRPr lang="it-IT" sz="4800" b="1" cap="all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50800" dir="5400000" algn="ctr" rotWithShape="0">
                  <a:schemeClr val="bg1">
                    <a:lumMod val="85000"/>
                  </a:scheme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6" name="Callout 13 25"/>
          <p:cNvSpPr/>
          <p:nvPr/>
        </p:nvSpPr>
        <p:spPr bwMode="auto">
          <a:xfrm>
            <a:off x="4920673" y="5730225"/>
            <a:ext cx="2226763" cy="834484"/>
          </a:xfrm>
          <a:prstGeom prst="accentBorderCallout1">
            <a:avLst>
              <a:gd name="adj1" fmla="val 49824"/>
              <a:gd name="adj2" fmla="val -3144"/>
              <a:gd name="adj3" fmla="val 51417"/>
              <a:gd name="adj4" fmla="val -51166"/>
            </a:avLst>
          </a:prstGeom>
          <a:noFill/>
          <a:ln w="9525" cap="flat" cmpd="sng" algn="ctr">
            <a:solidFill>
              <a:srgbClr val="EFBD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Il 48% del valore a prezzi all’origine del vino totale</a:t>
            </a:r>
            <a:endParaRPr lang="it-IT" sz="1400" i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>
          <a:xfrm>
            <a:off x="8532440" y="6459531"/>
            <a:ext cx="467544" cy="398469"/>
          </a:xfrm>
        </p:spPr>
        <p:txBody>
          <a:bodyPr/>
          <a:lstStyle/>
          <a:p>
            <a:pPr>
              <a:defRPr/>
            </a:pPr>
            <a:fld id="{779E7CC4-D9EC-426E-B5DF-4C03E9E96F0E}" type="slidenum">
              <a:rPr lang="it-IT" smtClean="0"/>
              <a:pPr>
                <a:defRPr/>
              </a:pPr>
              <a:t>15</a:t>
            </a:fld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1547664" y="1035318"/>
            <a:ext cx="1699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rgbClr val="2B5C82"/>
                </a:solidFill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it-IT" dirty="0" smtClean="0"/>
              <a:t>Denominazioni</a:t>
            </a:r>
            <a:endParaRPr lang="it-IT" dirty="0"/>
          </a:p>
          <a:p>
            <a:r>
              <a:rPr lang="it-IT" dirty="0"/>
              <a:t>riconosciute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701591" y="1917995"/>
            <a:ext cx="1449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2B5C82"/>
                </a:solidFill>
                <a:ea typeface="Tahoma" pitchFamily="34" charset="0"/>
                <a:cs typeface="Tahoma" pitchFamily="34" charset="0"/>
              </a:rPr>
              <a:t>mila </a:t>
            </a:r>
            <a:r>
              <a:rPr lang="it-IT" b="1" dirty="0" smtClean="0">
                <a:solidFill>
                  <a:srgbClr val="2B5C82"/>
                </a:solidFill>
                <a:ea typeface="Tahoma" pitchFamily="34" charset="0"/>
                <a:cs typeface="Tahoma" pitchFamily="34" charset="0"/>
              </a:rPr>
              <a:t>ettari di</a:t>
            </a:r>
          </a:p>
          <a:p>
            <a:r>
              <a:rPr lang="it-IT" b="1" dirty="0">
                <a:solidFill>
                  <a:srgbClr val="2B5C82"/>
                </a:solidFill>
                <a:ea typeface="Tahoma" pitchFamily="34" charset="0"/>
                <a:cs typeface="Tahoma" pitchFamily="34" charset="0"/>
              </a:rPr>
              <a:t>s</a:t>
            </a:r>
            <a:r>
              <a:rPr lang="it-IT" b="1" dirty="0" smtClean="0">
                <a:solidFill>
                  <a:srgbClr val="2B5C82"/>
                </a:solidFill>
                <a:ea typeface="Tahoma" pitchFamily="34" charset="0"/>
                <a:cs typeface="Tahoma" pitchFamily="34" charset="0"/>
              </a:rPr>
              <a:t>uperficie </a:t>
            </a:r>
            <a:endParaRPr lang="it-IT" b="1" dirty="0">
              <a:solidFill>
                <a:srgbClr val="2B5C82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1835696" y="2980699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rgbClr val="2B5C82"/>
                </a:solidFill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it-IT" dirty="0"/>
              <a:t>milioni</a:t>
            </a:r>
            <a:r>
              <a:rPr lang="it-IT" dirty="0" smtClean="0"/>
              <a:t> di q.li di uva</a:t>
            </a:r>
          </a:p>
          <a:p>
            <a:r>
              <a:rPr lang="it-IT" dirty="0" smtClean="0"/>
              <a:t>prodotta</a:t>
            </a:r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2019744" y="3976178"/>
            <a:ext cx="1507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rgbClr val="2B5C82"/>
                </a:solidFill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it-IT" dirty="0" smtClean="0"/>
              <a:t>q.li/ha di resa</a:t>
            </a:r>
          </a:p>
          <a:p>
            <a:r>
              <a:rPr lang="it-IT" dirty="0" smtClean="0"/>
              <a:t>media in uva</a:t>
            </a:r>
            <a:endParaRPr lang="it-IT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1996826" y="4953362"/>
            <a:ext cx="2143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rgbClr val="2B5C82"/>
                </a:solidFill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it-IT" dirty="0"/>
              <a:t>m</a:t>
            </a:r>
            <a:r>
              <a:rPr lang="it-IT" dirty="0" smtClean="0"/>
              <a:t>ilioni di hl di</a:t>
            </a:r>
          </a:p>
          <a:p>
            <a:r>
              <a:rPr lang="it-IT" dirty="0"/>
              <a:t>p</a:t>
            </a:r>
            <a:r>
              <a:rPr lang="it-IT" dirty="0" smtClean="0"/>
              <a:t>rodotto certificato</a:t>
            </a:r>
            <a:endParaRPr lang="it-IT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1924818" y="5949280"/>
            <a:ext cx="2536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rgbClr val="2B5C82"/>
                </a:solidFill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it-IT" dirty="0"/>
              <a:t>m</a:t>
            </a:r>
            <a:r>
              <a:rPr lang="it-IT" dirty="0" smtClean="0"/>
              <a:t>iliardi di € di fatturato</a:t>
            </a:r>
          </a:p>
          <a:p>
            <a:r>
              <a:rPr lang="it-IT" dirty="0" smtClean="0"/>
              <a:t>a prezzi all’origine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488958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75305" y="869811"/>
            <a:ext cx="1135247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rgbClr val="2B5C82"/>
              </a:contourClr>
            </a:sp3d>
          </a:bodyPr>
          <a:lstStyle/>
          <a:p>
            <a:pPr algn="ctr"/>
            <a:r>
              <a:rPr lang="it-IT" sz="4800" b="1" cap="all" spc="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  <a:reflection blurRad="12700" stA="50000" endPos="50000" dist="5000" dir="5400000" sy="-100000" rotWithShape="0"/>
                </a:effectLst>
              </a:rPr>
              <a:t>118</a:t>
            </a:r>
            <a:endParaRPr lang="it-IT" sz="4800" b="1" cap="all" spc="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50800" dir="5400000" algn="ctr" rotWithShape="0">
                  <a:schemeClr val="bg1">
                    <a:lumMod val="85000"/>
                  </a:scheme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66252" y="1700808"/>
            <a:ext cx="1102354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rgbClr val="2B5C82"/>
              </a:contourClr>
            </a:sp3d>
          </a:bodyPr>
          <a:lstStyle/>
          <a:p>
            <a:pPr algn="ctr"/>
            <a:r>
              <a:rPr lang="it-IT" sz="4800" b="1" cap="all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  <a:reflection blurRad="12700" stA="50000" endPos="50000" dist="5000" dir="5400000" sy="-100000" rotWithShape="0"/>
                </a:effectLst>
              </a:rPr>
              <a:t>120</a:t>
            </a:r>
            <a:endParaRPr lang="it-IT" sz="4800" b="1" cap="all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50800" dir="5400000" algn="ctr" rotWithShape="0">
                  <a:schemeClr val="bg1">
                    <a:lumMod val="85000"/>
                  </a:scheme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Callout 13 8"/>
          <p:cNvSpPr/>
          <p:nvPr/>
        </p:nvSpPr>
        <p:spPr bwMode="auto">
          <a:xfrm>
            <a:off x="6241426" y="908720"/>
            <a:ext cx="2507039" cy="834484"/>
          </a:xfrm>
          <a:prstGeom prst="accentBorderCallout1">
            <a:avLst>
              <a:gd name="adj1" fmla="val 46553"/>
              <a:gd name="adj2" fmla="val -3171"/>
              <a:gd name="adj3" fmla="val 47082"/>
              <a:gd name="adj4" fmla="val -53879"/>
            </a:avLst>
          </a:prstGeom>
          <a:noFill/>
          <a:ln w="9525" cap="flat" cmpd="sng" algn="ctr">
            <a:solidFill>
              <a:srgbClr val="EFBD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l’Italia è prima a livello europeo  seguita dalla G</a:t>
            </a:r>
            <a:r>
              <a:rPr lang="it-I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recia con 116 e Francia con 75</a:t>
            </a:r>
            <a:endParaRPr lang="it-IT" sz="1400" i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Callout 13 9"/>
          <p:cNvSpPr/>
          <p:nvPr/>
        </p:nvSpPr>
        <p:spPr bwMode="auto">
          <a:xfrm>
            <a:off x="5076056" y="1823918"/>
            <a:ext cx="2071380" cy="834484"/>
          </a:xfrm>
          <a:prstGeom prst="accentBorderCallout1">
            <a:avLst>
              <a:gd name="adj1" fmla="val 46553"/>
              <a:gd name="adj2" fmla="val -4370"/>
              <a:gd name="adj3" fmla="val 46589"/>
              <a:gd name="adj4" fmla="val -69666"/>
            </a:avLst>
          </a:prstGeom>
          <a:noFill/>
          <a:ln w="9525" cap="flat" cmpd="sng" algn="ctr">
            <a:solidFill>
              <a:srgbClr val="EFBD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Corrisponde al </a:t>
            </a:r>
            <a:r>
              <a:rPr lang="it-I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27% 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del totale superficie destinata a uva da vino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455232" y="2780928"/>
            <a:ext cx="1324402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rgbClr val="2B5C82"/>
              </a:contourClr>
            </a:sp3d>
          </a:bodyPr>
          <a:lstStyle/>
          <a:p>
            <a:pPr algn="ctr"/>
            <a:r>
              <a:rPr lang="it-IT" sz="4800" b="1" cap="all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  <a:reflection blurRad="12700" stA="50000" endPos="50000" dist="5000" dir="5400000" sy="-100000" rotWithShape="0"/>
                </a:effectLst>
              </a:rPr>
              <a:t>16,7</a:t>
            </a:r>
            <a:endParaRPr lang="it-IT" sz="4800" b="1" cap="all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50800" dir="5400000" algn="ctr" rotWithShape="0">
                  <a:schemeClr val="bg1">
                    <a:lumMod val="85000"/>
                  </a:scheme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Callout 13 12"/>
          <p:cNvSpPr/>
          <p:nvPr/>
        </p:nvSpPr>
        <p:spPr bwMode="auto">
          <a:xfrm>
            <a:off x="6471376" y="2921457"/>
            <a:ext cx="2421104" cy="834484"/>
          </a:xfrm>
          <a:prstGeom prst="accentBorderCallout1">
            <a:avLst>
              <a:gd name="adj1" fmla="val 46553"/>
              <a:gd name="adj2" fmla="val -4370"/>
              <a:gd name="adj3" fmla="val 48223"/>
              <a:gd name="adj4" fmla="val -95980"/>
            </a:avLst>
          </a:prstGeom>
          <a:noFill/>
          <a:ln w="9525" cap="flat" cmpd="sng" algn="ctr">
            <a:solidFill>
              <a:srgbClr val="EFBD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Circa il </a:t>
            </a:r>
            <a:r>
              <a:rPr lang="it-I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43% 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del </a:t>
            </a:r>
            <a:r>
              <a:rPr lang="it-I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totale</a:t>
            </a:r>
          </a:p>
          <a:p>
            <a:pPr algn="ctr"/>
            <a:r>
              <a:rPr lang="it-IT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Dop-Igp</a:t>
            </a:r>
            <a:endParaRPr lang="it-IT" sz="1400" i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16186" y="3714568"/>
            <a:ext cx="1612364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rgbClr val="2B5C82"/>
              </a:contourClr>
            </a:sp3d>
          </a:bodyPr>
          <a:lstStyle/>
          <a:p>
            <a:pPr algn="ctr"/>
            <a:r>
              <a:rPr lang="it-IT" sz="4800" b="1" cap="all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  <a:reflection blurRad="12700" stA="50000" endPos="50000" dist="5000" dir="5400000" sy="-100000" rotWithShape="0"/>
                </a:effectLst>
              </a:rPr>
              <a:t>138,5</a:t>
            </a:r>
            <a:endParaRPr lang="it-IT" sz="4800" b="1" cap="all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50800" dir="5400000" algn="ctr" rotWithShape="0">
                  <a:schemeClr val="bg1">
                    <a:lumMod val="85000"/>
                  </a:scheme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Callout 13 18"/>
          <p:cNvSpPr/>
          <p:nvPr/>
        </p:nvSpPr>
        <p:spPr bwMode="auto">
          <a:xfrm>
            <a:off x="5455165" y="3857268"/>
            <a:ext cx="2429203" cy="834484"/>
          </a:xfrm>
          <a:prstGeom prst="accentBorderCallout1">
            <a:avLst>
              <a:gd name="adj1" fmla="val 49824"/>
              <a:gd name="adj2" fmla="val -3144"/>
              <a:gd name="adj3" fmla="val 51417"/>
              <a:gd name="adj4" fmla="val -59937"/>
            </a:avLst>
          </a:prstGeom>
          <a:noFill/>
          <a:ln w="9525" cap="flat" cmpd="sng" algn="ctr">
            <a:solidFill>
              <a:srgbClr val="EFBD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 un </a:t>
            </a:r>
            <a:r>
              <a:rPr lang="it-IT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range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che, per le denominazioni principali, si muove tra </a:t>
            </a:r>
            <a:r>
              <a:rPr lang="it-I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260 e 87 q.li/ha</a:t>
            </a:r>
            <a:endParaRPr lang="it-IT" sz="1400" i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itolo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717174">
                  <a:tint val="66000"/>
                  <a:satMod val="160000"/>
                </a:srgbClr>
              </a:gs>
              <a:gs pos="50000">
                <a:srgbClr val="717174">
                  <a:tint val="44500"/>
                  <a:satMod val="160000"/>
                </a:srgbClr>
              </a:gs>
              <a:gs pos="100000">
                <a:srgbClr val="717174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txBody>
          <a:bodyPr vert="horz" anchor="b">
            <a:normAutofit/>
          </a:bodyPr>
          <a:lstStyle>
            <a:lvl1pPr algn="ctr">
              <a:spcBef>
                <a:spcPct val="0"/>
              </a:spcBef>
              <a:buNone/>
              <a:defRPr kumimoji="0" sz="3000" b="1" cap="small" baseline="0">
                <a:solidFill>
                  <a:srgbClr val="2B5C8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it-IT" dirty="0" smtClean="0"/>
              <a:t>La carta d’identità del comparto IGP</a:t>
            </a:r>
            <a:endParaRPr lang="it-IT" dirty="0"/>
          </a:p>
        </p:txBody>
      </p:sp>
      <p:sp>
        <p:nvSpPr>
          <p:cNvPr id="20" name="Rettangolo 19"/>
          <p:cNvSpPr/>
          <p:nvPr/>
        </p:nvSpPr>
        <p:spPr>
          <a:xfrm>
            <a:off x="569501" y="4691752"/>
            <a:ext cx="1059907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rgbClr val="2B5C82"/>
              </a:contourClr>
            </a:sp3d>
          </a:bodyPr>
          <a:lstStyle/>
          <a:p>
            <a:pPr algn="ctr"/>
            <a:r>
              <a:rPr lang="it-IT" sz="4800" b="1" cap="all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  <a:reflection blurRad="12700" stA="50000" endPos="50000" dist="5000" dir="5400000" sy="-100000" rotWithShape="0"/>
                </a:effectLst>
              </a:rPr>
              <a:t>8,6</a:t>
            </a:r>
            <a:endParaRPr lang="it-IT" sz="4800" b="1" cap="all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50800" dir="5400000" algn="ctr" rotWithShape="0">
                  <a:schemeClr val="bg1">
                    <a:lumMod val="85000"/>
                  </a:scheme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Callout 13 22"/>
          <p:cNvSpPr/>
          <p:nvPr/>
        </p:nvSpPr>
        <p:spPr bwMode="auto">
          <a:xfrm>
            <a:off x="6448458" y="4795836"/>
            <a:ext cx="2226763" cy="834484"/>
          </a:xfrm>
          <a:prstGeom prst="accentBorderCallout1">
            <a:avLst>
              <a:gd name="adj1" fmla="val 49824"/>
              <a:gd name="adj2" fmla="val -3144"/>
              <a:gd name="adj3" fmla="val 51417"/>
              <a:gd name="adj4" fmla="val -107380"/>
            </a:avLst>
          </a:prstGeom>
          <a:noFill/>
          <a:ln w="9525" cap="flat" cmpd="sng" algn="ctr">
            <a:solidFill>
              <a:srgbClr val="EFBD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63% della produzione potenziale e il 21% della produzione di vino totale</a:t>
            </a:r>
            <a:endParaRPr lang="it-IT" sz="1400" i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458215" y="5555848"/>
            <a:ext cx="1138453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rgbClr val="2B5C82"/>
              </a:contourClr>
            </a:sp3d>
          </a:bodyPr>
          <a:lstStyle/>
          <a:p>
            <a:pPr algn="ctr"/>
            <a:r>
              <a:rPr lang="it-IT" sz="4800" b="1" cap="all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  <a:reflection blurRad="12700" stA="50000" endPos="50000" dist="5000" dir="5400000" sy="-100000" rotWithShape="0"/>
                </a:effectLst>
              </a:rPr>
              <a:t>812</a:t>
            </a:r>
            <a:endParaRPr lang="it-IT" sz="4800" b="1" cap="all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50800" dir="5400000" algn="ctr" rotWithShape="0">
                  <a:schemeClr val="bg1">
                    <a:lumMod val="85000"/>
                  </a:scheme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6" name="Callout 13 25"/>
          <p:cNvSpPr/>
          <p:nvPr/>
        </p:nvSpPr>
        <p:spPr bwMode="auto">
          <a:xfrm>
            <a:off x="4920673" y="5730225"/>
            <a:ext cx="2226763" cy="834484"/>
          </a:xfrm>
          <a:prstGeom prst="accentBorderCallout1">
            <a:avLst>
              <a:gd name="adj1" fmla="val 49824"/>
              <a:gd name="adj2" fmla="val -3144"/>
              <a:gd name="adj3" fmla="val 51417"/>
              <a:gd name="adj4" fmla="val -51166"/>
            </a:avLst>
          </a:prstGeom>
          <a:noFill/>
          <a:ln w="9525" cap="flat" cmpd="sng" algn="ctr">
            <a:solidFill>
              <a:srgbClr val="EFBD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Il 21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 del valore a prezzi all’origine del vino totale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>
          <a:xfrm>
            <a:off x="8532440" y="6459531"/>
            <a:ext cx="467544" cy="398469"/>
          </a:xfrm>
        </p:spPr>
        <p:txBody>
          <a:bodyPr/>
          <a:lstStyle/>
          <a:p>
            <a:pPr>
              <a:defRPr/>
            </a:pPr>
            <a:fld id="{779E7CC4-D9EC-426E-B5DF-4C03E9E96F0E}" type="slidenum">
              <a:rPr lang="it-IT" smtClean="0"/>
              <a:pPr>
                <a:defRPr/>
              </a:pPr>
              <a:t>16</a:t>
            </a:fld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1547664" y="1035318"/>
            <a:ext cx="13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rgbClr val="2B5C82"/>
                </a:solidFill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it-IT" dirty="0"/>
              <a:t>I</a:t>
            </a:r>
            <a:r>
              <a:rPr lang="it-IT" dirty="0" smtClean="0"/>
              <a:t>ndicazioni</a:t>
            </a:r>
            <a:endParaRPr lang="it-IT" dirty="0"/>
          </a:p>
          <a:p>
            <a:r>
              <a:rPr lang="it-IT" dirty="0"/>
              <a:t>riconosciute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701591" y="1917995"/>
            <a:ext cx="1449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2B5C82"/>
                </a:solidFill>
                <a:ea typeface="Tahoma" pitchFamily="34" charset="0"/>
                <a:cs typeface="Tahoma" pitchFamily="34" charset="0"/>
              </a:rPr>
              <a:t>mila </a:t>
            </a:r>
            <a:r>
              <a:rPr lang="it-IT" b="1" dirty="0" smtClean="0">
                <a:solidFill>
                  <a:srgbClr val="2B5C82"/>
                </a:solidFill>
                <a:ea typeface="Tahoma" pitchFamily="34" charset="0"/>
                <a:cs typeface="Tahoma" pitchFamily="34" charset="0"/>
              </a:rPr>
              <a:t>ettari di</a:t>
            </a:r>
          </a:p>
          <a:p>
            <a:r>
              <a:rPr lang="it-IT" b="1" dirty="0">
                <a:solidFill>
                  <a:srgbClr val="2B5C82"/>
                </a:solidFill>
                <a:ea typeface="Tahoma" pitchFamily="34" charset="0"/>
                <a:cs typeface="Tahoma" pitchFamily="34" charset="0"/>
              </a:rPr>
              <a:t>s</a:t>
            </a:r>
            <a:r>
              <a:rPr lang="it-IT" b="1" dirty="0" smtClean="0">
                <a:solidFill>
                  <a:srgbClr val="2B5C82"/>
                </a:solidFill>
                <a:ea typeface="Tahoma" pitchFamily="34" charset="0"/>
                <a:cs typeface="Tahoma" pitchFamily="34" charset="0"/>
              </a:rPr>
              <a:t>uperficie </a:t>
            </a:r>
            <a:endParaRPr lang="it-IT" b="1" dirty="0">
              <a:solidFill>
                <a:srgbClr val="2B5C82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1835696" y="2980699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rgbClr val="2B5C82"/>
                </a:solidFill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it-IT" dirty="0"/>
              <a:t>milioni</a:t>
            </a:r>
            <a:r>
              <a:rPr lang="it-IT" dirty="0" smtClean="0"/>
              <a:t> di q.li di uva</a:t>
            </a:r>
          </a:p>
          <a:p>
            <a:r>
              <a:rPr lang="it-IT" dirty="0" smtClean="0"/>
              <a:t>prodotta</a:t>
            </a:r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2019744" y="3976178"/>
            <a:ext cx="1507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rgbClr val="2B5C82"/>
                </a:solidFill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it-IT" dirty="0" smtClean="0"/>
              <a:t>q.li/ha di resa</a:t>
            </a:r>
          </a:p>
          <a:p>
            <a:r>
              <a:rPr lang="it-IT" dirty="0" smtClean="0"/>
              <a:t>media in uva</a:t>
            </a:r>
            <a:endParaRPr lang="it-IT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1996826" y="4953362"/>
            <a:ext cx="2451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rgbClr val="2B5C82"/>
                </a:solidFill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it-IT" dirty="0"/>
              <a:t>m</a:t>
            </a:r>
            <a:r>
              <a:rPr lang="it-IT" dirty="0" smtClean="0"/>
              <a:t>ilioni di hl di</a:t>
            </a:r>
          </a:p>
          <a:p>
            <a:r>
              <a:rPr lang="it-IT" dirty="0"/>
              <a:t>p</a:t>
            </a:r>
            <a:r>
              <a:rPr lang="it-IT" dirty="0" smtClean="0"/>
              <a:t>rodotto imbottigliato</a:t>
            </a:r>
            <a:endParaRPr lang="it-IT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1924818" y="5949280"/>
            <a:ext cx="2465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rgbClr val="2B5C82"/>
                </a:solidFill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it-IT" dirty="0"/>
              <a:t>m</a:t>
            </a:r>
            <a:r>
              <a:rPr lang="it-IT" dirty="0" smtClean="0"/>
              <a:t>ilioni di € di fatturato</a:t>
            </a:r>
          </a:p>
          <a:p>
            <a:r>
              <a:rPr lang="it-IT" dirty="0" smtClean="0"/>
              <a:t>a prezzi all’origine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531760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 anchor="ctr" anchorCtr="0">
            <a:normAutofit/>
          </a:bodyPr>
          <a:lstStyle/>
          <a:p>
            <a:r>
              <a:rPr lang="it-IT" dirty="0" smtClean="0"/>
              <a:t>Offerta e domanda di vini </a:t>
            </a:r>
            <a:r>
              <a:rPr lang="it-IT" dirty="0" err="1" smtClean="0"/>
              <a:t>Dop</a:t>
            </a:r>
            <a:r>
              <a:rPr lang="it-IT" dirty="0" smtClean="0"/>
              <a:t> e </a:t>
            </a:r>
            <a:r>
              <a:rPr lang="it-IT" dirty="0" err="1" smtClean="0"/>
              <a:t>Igp</a:t>
            </a:r>
            <a:r>
              <a:rPr lang="it-IT" dirty="0" smtClean="0"/>
              <a:t> nel 2013</a:t>
            </a:r>
            <a:endParaRPr lang="it-IT" dirty="0"/>
          </a:p>
        </p:txBody>
      </p:sp>
      <p:graphicFrame>
        <p:nvGraphicFramePr>
          <p:cNvPr id="8" name="Diagramma 7"/>
          <p:cNvGraphicFramePr/>
          <p:nvPr>
            <p:extLst/>
          </p:nvPr>
        </p:nvGraphicFramePr>
        <p:xfrm>
          <a:off x="107504" y="908720"/>
          <a:ext cx="4104456" cy="270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Ovale 12"/>
          <p:cNvSpPr/>
          <p:nvPr/>
        </p:nvSpPr>
        <p:spPr>
          <a:xfrm>
            <a:off x="107504" y="2948944"/>
            <a:ext cx="666074" cy="5040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rgbClr val="FABA06"/>
                </a:solidFill>
              </a:rPr>
              <a:t>IGP</a:t>
            </a:r>
            <a:endParaRPr lang="it-IT" sz="1200" b="1" dirty="0">
              <a:solidFill>
                <a:srgbClr val="FABA06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>
            <a:off x="38563" y="2132856"/>
            <a:ext cx="803956" cy="5040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rgbClr val="FABA06"/>
                </a:solidFill>
              </a:rPr>
              <a:t>DOP</a:t>
            </a:r>
            <a:endParaRPr lang="it-IT" sz="1200" b="1" dirty="0">
              <a:solidFill>
                <a:srgbClr val="FABA06"/>
              </a:solidFill>
            </a:endParaRPr>
          </a:p>
        </p:txBody>
      </p:sp>
      <p:graphicFrame>
        <p:nvGraphicFramePr>
          <p:cNvPr id="11" name="Diagramma 10"/>
          <p:cNvGraphicFramePr/>
          <p:nvPr>
            <p:extLst/>
          </p:nvPr>
        </p:nvGraphicFramePr>
        <p:xfrm>
          <a:off x="4788024" y="908720"/>
          <a:ext cx="4104456" cy="270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Segnaposto data 2"/>
          <p:cNvSpPr txBox="1">
            <a:spLocks/>
          </p:cNvSpPr>
          <p:nvPr/>
        </p:nvSpPr>
        <p:spPr>
          <a:xfrm>
            <a:off x="6031429" y="5733256"/>
            <a:ext cx="2933059" cy="674857"/>
          </a:xfrm>
          <a:prstGeom prst="rect">
            <a:avLst/>
          </a:prstGeom>
          <a:ln>
            <a:noFill/>
          </a:ln>
        </p:spPr>
        <p:txBody>
          <a:bodyPr vert="horz" rtlCol="0" anchor="ctr" anchorCtr="0"/>
          <a:lstStyle>
            <a:defPPr>
              <a:defRPr lang="it-IT"/>
            </a:defPPr>
            <a:lvl1pPr marL="0" algn="r" defTabSz="914400" rtl="0" eaLnBrk="1" latinLnBrk="0" hangingPunct="1"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/>
              <a:t>*Vino fermo e frizzante venduto presso </a:t>
            </a:r>
            <a:r>
              <a:rPr lang="it-IT" dirty="0" err="1" smtClean="0"/>
              <a:t>Iper+Super+Liberi</a:t>
            </a:r>
            <a:r>
              <a:rPr lang="it-IT" dirty="0" smtClean="0"/>
              <a:t> Servizi</a:t>
            </a:r>
          </a:p>
          <a:p>
            <a:pPr algn="l"/>
            <a:r>
              <a:rPr lang="it-IT" dirty="0" smtClean="0"/>
              <a:t>Fonte: Ismea su dai Symphony IRI</a:t>
            </a:r>
            <a:endParaRPr lang="it-IT" dirty="0"/>
          </a:p>
        </p:txBody>
      </p:sp>
      <p:sp>
        <p:nvSpPr>
          <p:cNvPr id="18" name="Ovale 17"/>
          <p:cNvSpPr/>
          <p:nvPr/>
        </p:nvSpPr>
        <p:spPr>
          <a:xfrm>
            <a:off x="4752020" y="2060848"/>
            <a:ext cx="738082" cy="5040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rgbClr val="FABA06"/>
                </a:solidFill>
              </a:rPr>
              <a:t>DOP</a:t>
            </a:r>
            <a:endParaRPr lang="it-IT" sz="1200" b="1" dirty="0">
              <a:solidFill>
                <a:srgbClr val="FABA06"/>
              </a:solidFill>
            </a:endParaRPr>
          </a:p>
        </p:txBody>
      </p:sp>
      <p:sp>
        <p:nvSpPr>
          <p:cNvPr id="19" name="Ovale 18"/>
          <p:cNvSpPr/>
          <p:nvPr/>
        </p:nvSpPr>
        <p:spPr>
          <a:xfrm>
            <a:off x="4788024" y="2888940"/>
            <a:ext cx="666074" cy="5040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rgbClr val="FABA06"/>
                </a:solidFill>
              </a:rPr>
              <a:t>IGP</a:t>
            </a:r>
            <a:endParaRPr lang="it-IT" sz="1200" b="1" dirty="0">
              <a:solidFill>
                <a:srgbClr val="FABA06"/>
              </a:solidFill>
            </a:endParaRPr>
          </a:p>
        </p:txBody>
      </p:sp>
      <p:graphicFrame>
        <p:nvGraphicFramePr>
          <p:cNvPr id="20" name="Diagramma 19"/>
          <p:cNvGraphicFramePr/>
          <p:nvPr>
            <p:extLst/>
          </p:nvPr>
        </p:nvGraphicFramePr>
        <p:xfrm>
          <a:off x="1349642" y="3573016"/>
          <a:ext cx="4104456" cy="270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1" name="Ovale 20"/>
          <p:cNvSpPr/>
          <p:nvPr/>
        </p:nvSpPr>
        <p:spPr>
          <a:xfrm>
            <a:off x="1279086" y="4767063"/>
            <a:ext cx="738082" cy="5040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rgbClr val="FABA06"/>
                </a:solidFill>
              </a:rPr>
              <a:t>DOP</a:t>
            </a:r>
            <a:endParaRPr lang="it-IT" sz="1200" b="1" dirty="0">
              <a:solidFill>
                <a:srgbClr val="FABA06"/>
              </a:solidFill>
            </a:endParaRPr>
          </a:p>
        </p:txBody>
      </p:sp>
      <p:sp>
        <p:nvSpPr>
          <p:cNvPr id="22" name="Ovale 21"/>
          <p:cNvSpPr/>
          <p:nvPr/>
        </p:nvSpPr>
        <p:spPr>
          <a:xfrm>
            <a:off x="1295636" y="5587588"/>
            <a:ext cx="666074" cy="5040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rgbClr val="FABA06"/>
                </a:solidFill>
              </a:rPr>
              <a:t>IGP</a:t>
            </a:r>
            <a:endParaRPr lang="it-IT" sz="1200" b="1" dirty="0">
              <a:solidFill>
                <a:srgbClr val="FABA06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FE2D9B-668A-4574-B73E-A39C609D2C43}" type="slidenum">
              <a:rPr lang="it-IT" smtClean="0"/>
              <a:pPr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24358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8" grpId="0"/>
      <p:bldP spid="19" grpId="0"/>
      <p:bldGraphic spid="20" grpId="0">
        <p:bldAsOne/>
      </p:bldGraphic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7" name="Segnaposto contenuto 2"/>
          <p:cNvSpPr>
            <a:spLocks noGrp="1"/>
          </p:cNvSpPr>
          <p:nvPr>
            <p:ph idx="1"/>
          </p:nvPr>
        </p:nvSpPr>
        <p:spPr>
          <a:xfrm>
            <a:off x="490538" y="1484313"/>
            <a:ext cx="8196262" cy="1296615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ct val="0"/>
              </a:spcBef>
              <a:buFont typeface="Wingdings" pitchFamily="2" charset="2"/>
              <a:buChar char="Ø"/>
            </a:pPr>
            <a:r>
              <a:rPr lang="it-IT" sz="1200" dirty="0" smtClean="0">
                <a:solidFill>
                  <a:srgbClr val="000000"/>
                </a:solidFill>
              </a:rPr>
              <a:t>Negli ultimi decenni è molto cambiato il ruolo del vino nell’alimentazione degli italiani. Come in tutti i Paesi tradizionalmente consumatori il vino ha sostanzialmente mutato funzione d’uso e, da alimento energetico particolarmente diffuso nelle regioni agricole, è progressivamente  diventato sempre più un prodotto dal consumo occasionale legato a situazioni speciali, oppure consumo “culturale” da intenditori. </a:t>
            </a:r>
          </a:p>
          <a:p>
            <a:pPr marL="0" indent="0" algn="just">
              <a:spcBef>
                <a:spcPct val="0"/>
              </a:spcBef>
              <a:buFont typeface="Wingdings" pitchFamily="2" charset="2"/>
              <a:buChar char="Ø"/>
            </a:pPr>
            <a:r>
              <a:rPr lang="it-IT" sz="1200" dirty="0" smtClean="0">
                <a:solidFill>
                  <a:srgbClr val="000000"/>
                </a:solidFill>
              </a:rPr>
              <a:t>Ne è derivata una lenta e costante flessione dei consumi di vino. Negli ultimi trent’anni il consumo pro capite si è più che dimezzato e </a:t>
            </a:r>
            <a:r>
              <a:rPr lang="it-IT" sz="1200" b="1" dirty="0" smtClean="0">
                <a:solidFill>
                  <a:srgbClr val="000000"/>
                </a:solidFill>
              </a:rPr>
              <a:t>nel 2009 si è attestato per la prima volta sotto la soglia dei 40 litri, per poi rimanere saldamente sotto questa soglia</a:t>
            </a:r>
          </a:p>
          <a:p>
            <a:pPr marL="0" indent="0" algn="just">
              <a:spcBef>
                <a:spcPct val="0"/>
              </a:spcBef>
              <a:buNone/>
            </a:pPr>
            <a:endParaRPr lang="it-IT" sz="1200" b="1" dirty="0" smtClean="0">
              <a:solidFill>
                <a:srgbClr val="000000"/>
              </a:solidFill>
            </a:endParaRPr>
          </a:p>
          <a:p>
            <a:pPr marL="0" indent="0">
              <a:buFont typeface="Arial" charset="0"/>
              <a:buNone/>
            </a:pPr>
            <a:endParaRPr lang="it-IT" sz="1200" dirty="0" smtClean="0">
              <a:cs typeface="Arial" charset="0"/>
            </a:endParaRPr>
          </a:p>
        </p:txBody>
      </p:sp>
      <p:sp>
        <p:nvSpPr>
          <p:cNvPr id="14368" name="Text Box 8"/>
          <p:cNvSpPr txBox="1">
            <a:spLocks noChangeArrowheads="1"/>
          </p:cNvSpPr>
          <p:nvPr/>
        </p:nvSpPr>
        <p:spPr bwMode="auto">
          <a:xfrm>
            <a:off x="4781704" y="6375276"/>
            <a:ext cx="40655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000" i="1" dirty="0">
                <a:solidFill>
                  <a:schemeClr val="bg1">
                    <a:lumMod val="65000"/>
                  </a:schemeClr>
                </a:solidFill>
              </a:rPr>
              <a:t>Fonte: </a:t>
            </a:r>
            <a:r>
              <a:rPr lang="it-IT" sz="1000" i="1" dirty="0" err="1">
                <a:solidFill>
                  <a:schemeClr val="bg1">
                    <a:lumMod val="65000"/>
                  </a:schemeClr>
                </a:solidFill>
              </a:rPr>
              <a:t>Ismea</a:t>
            </a:r>
            <a:r>
              <a:rPr lang="it-IT" sz="1000" i="1" dirty="0">
                <a:solidFill>
                  <a:schemeClr val="bg1">
                    <a:lumMod val="65000"/>
                  </a:schemeClr>
                </a:solidFill>
              </a:rPr>
              <a:t>, bilanci di approvvigionamento </a:t>
            </a:r>
            <a:r>
              <a:rPr lang="it-IT" sz="1000" i="1" dirty="0" err="1">
                <a:solidFill>
                  <a:schemeClr val="bg1">
                    <a:lumMod val="65000"/>
                  </a:schemeClr>
                </a:solidFill>
              </a:rPr>
              <a:t>Eurostat</a:t>
            </a:r>
            <a:endParaRPr lang="it-IT" sz="1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369" name="Text Box 8"/>
          <p:cNvSpPr txBox="1">
            <a:spLocks noChangeArrowheads="1"/>
          </p:cNvSpPr>
          <p:nvPr/>
        </p:nvSpPr>
        <p:spPr bwMode="auto">
          <a:xfrm>
            <a:off x="1307812" y="6371016"/>
            <a:ext cx="302292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000" i="1" dirty="0">
                <a:solidFill>
                  <a:schemeClr val="bg1">
                    <a:lumMod val="65000"/>
                  </a:schemeClr>
                </a:solidFill>
              </a:rPr>
              <a:t>Fonte: Ismea su dati </a:t>
            </a:r>
            <a:r>
              <a:rPr lang="it-IT" sz="1000" i="1" dirty="0" err="1">
                <a:solidFill>
                  <a:schemeClr val="bg1">
                    <a:lumMod val="65000"/>
                  </a:schemeClr>
                </a:solidFill>
              </a:rPr>
              <a:t>Assobirra</a:t>
            </a:r>
            <a:r>
              <a:rPr lang="it-IT" sz="1000" i="1" dirty="0">
                <a:solidFill>
                  <a:schemeClr val="bg1">
                    <a:lumMod val="65000"/>
                  </a:schemeClr>
                </a:solidFill>
              </a:rPr>
              <a:t>  </a:t>
            </a:r>
          </a:p>
        </p:txBody>
      </p:sp>
      <p:sp>
        <p:nvSpPr>
          <p:cNvPr id="14370" name="Text Box 8"/>
          <p:cNvSpPr txBox="1">
            <a:spLocks noChangeArrowheads="1"/>
          </p:cNvSpPr>
          <p:nvPr/>
        </p:nvSpPr>
        <p:spPr bwMode="auto">
          <a:xfrm>
            <a:off x="786483" y="3532189"/>
            <a:ext cx="40655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000" b="1" dirty="0">
                <a:solidFill>
                  <a:schemeClr val="tx1"/>
                </a:solidFill>
              </a:rPr>
              <a:t>Consumo pro capite di vino in </a:t>
            </a:r>
            <a:r>
              <a:rPr lang="it-IT" sz="1000" b="1" dirty="0" err="1">
                <a:solidFill>
                  <a:schemeClr val="tx1"/>
                </a:solidFill>
              </a:rPr>
              <a:t>ltalia</a:t>
            </a:r>
            <a:r>
              <a:rPr lang="it-IT" sz="1000" b="1" dirty="0">
                <a:solidFill>
                  <a:schemeClr val="tx1"/>
                </a:solidFill>
              </a:rPr>
              <a:t> (litri</a:t>
            </a:r>
            <a:r>
              <a:rPr lang="it-IT" sz="1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4371" name="Text Box 8"/>
          <p:cNvSpPr txBox="1">
            <a:spLocks noChangeArrowheads="1"/>
          </p:cNvSpPr>
          <p:nvPr/>
        </p:nvSpPr>
        <p:spPr bwMode="auto">
          <a:xfrm>
            <a:off x="4803645" y="3528222"/>
            <a:ext cx="40655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1000" b="1" dirty="0">
                <a:solidFill>
                  <a:schemeClr val="tx1"/>
                </a:solidFill>
              </a:rPr>
              <a:t>Consumo umano di vino in Italia (milioni di ettolitri)</a:t>
            </a: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717174">
                  <a:tint val="66000"/>
                  <a:satMod val="160000"/>
                </a:srgbClr>
              </a:gs>
              <a:gs pos="50000">
                <a:srgbClr val="717174">
                  <a:tint val="44500"/>
                  <a:satMod val="160000"/>
                </a:srgbClr>
              </a:gs>
              <a:gs pos="100000">
                <a:srgbClr val="717174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rgbClr val="2B5C8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eaLnBrk="0" hangingPunct="0">
              <a:buClr>
                <a:srgbClr val="000000"/>
              </a:buClr>
              <a:buSzPct val="100000"/>
            </a:pPr>
            <a:r>
              <a:rPr lang="it-IT" sz="2600" dirty="0">
                <a:latin typeface="Trebuchet MS" pitchFamily="34" charset="0"/>
                <a:ea typeface="ＭＳ Ｐゴシック" pitchFamily="34" charset="-128"/>
              </a:rPr>
              <a:t>I consumi di vino in Italia: una lenta e costante flessione</a:t>
            </a:r>
          </a:p>
        </p:txBody>
      </p:sp>
      <p:graphicFrame>
        <p:nvGraphicFramePr>
          <p:cNvPr id="11" name="Grafico 10"/>
          <p:cNvGraphicFramePr>
            <a:graphicFrameLocks/>
          </p:cNvGraphicFramePr>
          <p:nvPr>
            <p:extLst/>
          </p:nvPr>
        </p:nvGraphicFramePr>
        <p:xfrm>
          <a:off x="4676774" y="3778252"/>
          <a:ext cx="3999682" cy="2531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fico 11"/>
          <p:cNvGraphicFramePr>
            <a:graphicFrameLocks/>
          </p:cNvGraphicFramePr>
          <p:nvPr>
            <p:extLst/>
          </p:nvPr>
        </p:nvGraphicFramePr>
        <p:xfrm>
          <a:off x="467544" y="3778252"/>
          <a:ext cx="4209231" cy="2243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87539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51920" y="2996952"/>
            <a:ext cx="4896544" cy="2053590"/>
          </a:xfrm>
        </p:spPr>
        <p:txBody>
          <a:bodyPr/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Il commercio estero ed il ruolo dell’Italia negli scambi internazionali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203766" y="4149080"/>
            <a:ext cx="1072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it-IT" sz="8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51920" y="2996952"/>
            <a:ext cx="4896544" cy="2053590"/>
          </a:xfrm>
        </p:spPr>
        <p:txBody>
          <a:bodyPr/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LE CARATTERISTICHE DELLA FILIERA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203766" y="4149080"/>
            <a:ext cx="1072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it-IT" sz="8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076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-6424" y="-99392"/>
            <a:ext cx="9150424" cy="864096"/>
          </a:xfrm>
        </p:spPr>
        <p:txBody>
          <a:bodyPr/>
          <a:lstStyle/>
          <a:p>
            <a:pPr algn="ctr"/>
            <a:r>
              <a:rPr lang="it-IT" dirty="0" smtClean="0"/>
              <a:t>L’Italia nel Contesto internazionale</a:t>
            </a:r>
            <a:endParaRPr lang="it-IT" dirty="0"/>
          </a:p>
        </p:txBody>
      </p:sp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xmlns="" val="4014644963"/>
              </p:ext>
            </p:extLst>
          </p:nvPr>
        </p:nvGraphicFramePr>
        <p:xfrm>
          <a:off x="225624" y="1196752"/>
          <a:ext cx="8280920" cy="46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it-IT" dirty="0" smtClean="0"/>
              <a:t>Il peso dell’export sul totale prodotto</a:t>
            </a:r>
            <a:endParaRPr lang="it-IT" dirty="0"/>
          </a:p>
        </p:txBody>
      </p:sp>
      <p:sp>
        <p:nvSpPr>
          <p:cNvPr id="7" name="Sottotitolo 6"/>
          <p:cNvSpPr>
            <a:spLocks noGrp="1"/>
          </p:cNvSpPr>
          <p:nvPr>
            <p:ph type="subTitle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Negli ultimi due anni la propensione all’export è stata di circa il 50%  (milioni di ettolitri)</a:t>
            </a:r>
            <a:endParaRPr lang="it-IT" sz="1900" dirty="0"/>
          </a:p>
        </p:txBody>
      </p:sp>
      <p:sp>
        <p:nvSpPr>
          <p:cNvPr id="19" name="Rettangolo 18"/>
          <p:cNvSpPr/>
          <p:nvPr/>
        </p:nvSpPr>
        <p:spPr>
          <a:xfrm>
            <a:off x="971600" y="6198496"/>
            <a:ext cx="385554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//Fonte: Ismea su dati Istat; per il 2013 la produzione è stima </a:t>
            </a:r>
            <a:r>
              <a:rPr lang="it-IT" sz="900" i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Ismea</a:t>
            </a:r>
            <a:r>
              <a:rPr lang="it-IT" sz="9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it-IT" sz="900" i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Uiv</a:t>
            </a:r>
            <a:endParaRPr lang="it-IT" sz="900" i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5"/>
          </p:nvPr>
        </p:nvSpPr>
        <p:spPr>
          <a:xfrm>
            <a:off x="8534400" y="6429328"/>
            <a:ext cx="609600" cy="521208"/>
          </a:xfrm>
        </p:spPr>
        <p:txBody>
          <a:bodyPr/>
          <a:lstStyle/>
          <a:p>
            <a:fld id="{BEFE2D9B-668A-4574-B73E-A39C609D2C43}" type="slidenum">
              <a:rPr lang="it-IT" smtClean="0"/>
              <a:pPr/>
              <a:t>21</a:t>
            </a:fld>
            <a:endParaRPr lang="it-IT" dirty="0"/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47889049"/>
              </p:ext>
            </p:extLst>
          </p:nvPr>
        </p:nvGraphicFramePr>
        <p:xfrm>
          <a:off x="395536" y="1772816"/>
          <a:ext cx="763284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44247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it-IT" sz="2600" dirty="0" smtClean="0">
                <a:latin typeface="Trebuchet MS" panose="020B0603020202020204" pitchFamily="34" charset="0"/>
              </a:rPr>
              <a:t>EXPORT PER SEGMENTO</a:t>
            </a:r>
            <a:endParaRPr lang="it-IT" sz="2600" dirty="0">
              <a:latin typeface="Trebuchet MS" panose="020B0603020202020204" pitchFamily="34" charset="0"/>
            </a:endParaRPr>
          </a:p>
        </p:txBody>
      </p:sp>
      <p:sp>
        <p:nvSpPr>
          <p:cNvPr id="7" name="Sottotitolo 6"/>
          <p:cNvSpPr>
            <a:spLocks noGrp="1"/>
          </p:cNvSpPr>
          <p:nvPr>
            <p:ph type="subTitle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err="1"/>
              <a:t>i</a:t>
            </a:r>
            <a:r>
              <a:rPr lang="it-IT" dirty="0" err="1" smtClean="0"/>
              <a:t>talia</a:t>
            </a:r>
            <a:r>
              <a:rPr lang="it-IT" dirty="0" smtClean="0"/>
              <a:t>: dinamica delle esportazioni di vini e mosti per segmento (milioni di ettolitri)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1583668" y="6021287"/>
            <a:ext cx="147989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Fonte: Ismea su dati Istat</a:t>
            </a:r>
            <a:endParaRPr lang="it-IT" sz="900" i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563130" y="5768939"/>
            <a:ext cx="17235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Confezionati e sfusi solo fermi</a:t>
            </a:r>
            <a:endParaRPr lang="it-IT" sz="900" i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Grafico 10"/>
          <p:cNvGraphicFramePr>
            <a:graphicFrameLocks/>
          </p:cNvGraphicFramePr>
          <p:nvPr>
            <p:extLst/>
          </p:nvPr>
        </p:nvGraphicFramePr>
        <p:xfrm>
          <a:off x="1354930" y="2057400"/>
          <a:ext cx="6817469" cy="35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65648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Export italiano di vini confezionati per area geografica (000 €)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FE2D9B-668A-4574-B73E-A39C609D2C43}" type="slidenum">
              <a:rPr lang="it-IT" smtClean="0"/>
              <a:pPr/>
              <a:t>23</a:t>
            </a:fld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6"/>
          </p:nvPr>
        </p:nvSpPr>
        <p:spPr/>
        <p:txBody>
          <a:bodyPr/>
          <a:lstStyle/>
          <a:p>
            <a:r>
              <a:rPr lang="it-IT" dirty="0" smtClean="0"/>
              <a:t>Gli effetti della promozione?</a:t>
            </a:r>
            <a:endParaRPr lang="it-IT" dirty="0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/>
          </p:nvPr>
        </p:nvGraphicFramePr>
        <p:xfrm>
          <a:off x="251520" y="1628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/>
          <p:cNvGraphicFramePr>
            <a:graphicFrameLocks/>
          </p:cNvGraphicFramePr>
          <p:nvPr>
            <p:extLst/>
          </p:nvPr>
        </p:nvGraphicFramePr>
        <p:xfrm>
          <a:off x="4788024" y="1700808"/>
          <a:ext cx="432048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co 7"/>
          <p:cNvGraphicFramePr>
            <a:graphicFrameLocks/>
          </p:cNvGraphicFramePr>
          <p:nvPr>
            <p:extLst/>
          </p:nvPr>
        </p:nvGraphicFramePr>
        <p:xfrm>
          <a:off x="2339752" y="4293096"/>
          <a:ext cx="4104456" cy="245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31374" y="4365104"/>
            <a:ext cx="2164362" cy="138499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/>
              <a:t>Per i </a:t>
            </a:r>
            <a:r>
              <a:rPr lang="it-IT" sz="1400" b="1" dirty="0" smtClean="0"/>
              <a:t>vini confezionati </a:t>
            </a:r>
            <a:r>
              <a:rPr lang="it-IT" sz="1400" dirty="0" smtClean="0"/>
              <a:t>fermi il tasso dio crescita medio annuo: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400" dirty="0" smtClean="0"/>
              <a:t> Totale +5,8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u="sng" dirty="0" smtClean="0"/>
              <a:t>Paesi terzi +7,2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dirty="0" smtClean="0"/>
              <a:t> Ue +4,4</a:t>
            </a:r>
            <a:endParaRPr lang="it-IT" sz="1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732240" y="4221088"/>
            <a:ext cx="2232248" cy="116955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/>
              <a:t>Per i </a:t>
            </a:r>
            <a:r>
              <a:rPr lang="it-IT" sz="1400" b="1" dirty="0" smtClean="0"/>
              <a:t>vini spumanti </a:t>
            </a:r>
            <a:r>
              <a:rPr lang="it-IT" sz="1400" dirty="0" smtClean="0"/>
              <a:t>il tasso dio crescita medio annuo: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400" dirty="0" smtClean="0"/>
              <a:t> Totale +12,5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u="sng" dirty="0" smtClean="0"/>
              <a:t>Paesi terzi +18,3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dirty="0" smtClean="0"/>
              <a:t> Ue +8,4</a:t>
            </a:r>
            <a:endParaRPr lang="it-IT" sz="1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732240" y="5419588"/>
            <a:ext cx="2232248" cy="116955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/>
              <a:t>Per i </a:t>
            </a:r>
            <a:r>
              <a:rPr lang="it-IT" sz="1400" b="1" dirty="0" smtClean="0"/>
              <a:t>vini frizzanti </a:t>
            </a:r>
            <a:r>
              <a:rPr lang="it-IT" sz="1400" dirty="0" smtClean="0"/>
              <a:t>il tasso dio crescita medio annuo: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1400" dirty="0" smtClean="0"/>
              <a:t> Totale +6,0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u="sng" dirty="0" smtClean="0"/>
              <a:t>Paesi terzi +16,2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dirty="0" smtClean="0"/>
              <a:t> Ue +2,0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xmlns="" val="149739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8" grpId="0">
        <p:bldAsOne/>
      </p:bldGraphic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51920" y="2996952"/>
            <a:ext cx="4896544" cy="2053590"/>
          </a:xfrm>
        </p:spPr>
        <p:txBody>
          <a:bodyPr/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Analisi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Swot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203766" y="4149080"/>
            <a:ext cx="1072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it-IT" sz="8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151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/>
          </p:nvPr>
        </p:nvGraphicFramePr>
        <p:xfrm>
          <a:off x="539553" y="1175216"/>
          <a:ext cx="7848872" cy="70424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09542"/>
                <a:gridCol w="3067195"/>
                <a:gridCol w="3172135"/>
              </a:tblGrid>
              <a:tr h="220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dirty="0">
                          <a:effectLst/>
                        </a:rPr>
                        <a:t> </a:t>
                      </a:r>
                      <a:endParaRPr lang="it-IT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Punti di Forza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Punti di debolezza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/>
                </a:tc>
              </a:tr>
              <a:tr h="96403"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Fase agricola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effectLst/>
                        </a:rPr>
                        <a:t> </a:t>
                      </a:r>
                      <a:endParaRPr lang="it-IT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dirty="0">
                          <a:effectLst/>
                        </a:rPr>
                        <a:t> </a:t>
                      </a:r>
                      <a:endParaRPr lang="it-IT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/>
                </a:tc>
              </a:tr>
              <a:tr h="14460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Elevata differenziazione varietale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Elevata frammentazione degli operatori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/>
                </a:tc>
              </a:tr>
              <a:tr h="168721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Favorevole conformazioni climatiche e pedologiche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Ridotto sviluppo di Organizzazioni Professionali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/>
                </a:tc>
              </a:tr>
              <a:tr h="289209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Crescente ammodernamento degli impianti viticoli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Collocazione di porzioni importanti di vigneto in aree disagiate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/>
                </a:tc>
              </a:tr>
              <a:tr h="14460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Elevata professionalità della viticoltura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/>
                </a:tc>
              </a:tr>
              <a:tr h="289209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Ampia diffusione territoriale con elevata caratterizzazione della produzione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/>
                </a:tc>
              </a:tr>
              <a:tr h="14460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Forte legame con il territorio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/>
                </a:tc>
              </a:tr>
              <a:tr h="14460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Presidio ambientale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/>
                </a:tc>
              </a:tr>
              <a:tr h="964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/>
                </a:tc>
              </a:tr>
              <a:tr h="253080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Industria di trasformazione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kern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/>
                </a:tc>
              </a:tr>
              <a:tr h="433813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it-I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Crescente integrazione verticale</a:t>
                      </a: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it-I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Scarse alleanze produttive e commerciali con aziende estere e scarso coordinamento strategico delle misure di internazionalizzazione</a:t>
                      </a:r>
                    </a:p>
                  </a:txBody>
                  <a:tcPr marL="39731" marR="39731" marT="0" marB="0"/>
                </a:tc>
              </a:tr>
              <a:tr h="289209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it-I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Crescente internazionalizzazione</a:t>
                      </a: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it-I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Ridotta dimensione rispetto ai grandi gruppi internazionali</a:t>
                      </a:r>
                    </a:p>
                  </a:txBody>
                  <a:tcPr marL="39731" marR="39731" marT="0" marB="0"/>
                </a:tc>
              </a:tr>
              <a:tr h="14460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it-I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Elevata profondità di gamma </a:t>
                      </a: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it-I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9731" marR="39731" marT="0" marB="0"/>
                </a:tc>
              </a:tr>
              <a:tr h="168721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it-IT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Elevato know how e professionalità degli operatori</a:t>
                      </a: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it-I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9731" marR="39731" marT="0" marB="0"/>
                </a:tc>
              </a:tr>
              <a:tr h="14460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it-IT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Ampia base di approvvigionamento</a:t>
                      </a: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it-I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9731" marR="39731" marT="0" marB="0"/>
                </a:tc>
              </a:tr>
              <a:tr h="1446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it-IT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it-I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9731" marR="39731" marT="0" marB="0"/>
                </a:tc>
              </a:tr>
              <a:tr h="144604"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Filiera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it-IT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it-I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9731" marR="39731" marT="0" marB="0"/>
                </a:tc>
              </a:tr>
              <a:tr h="168721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it-IT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Ampio sistema cooperativo</a:t>
                      </a: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it-I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Ridotto sviluppo di Organismi Interprofessionali</a:t>
                      </a:r>
                    </a:p>
                  </a:txBody>
                  <a:tcPr marL="39731" marR="39731" marT="0" marB="0"/>
                </a:tc>
              </a:tr>
              <a:tr h="289209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it-IT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Progressiva modifica nella composizione della produzione a vantaggio delle componenti DOP/IGP</a:t>
                      </a: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it-I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Elevata numerosità di DOP e IGP con difficoltà di penetrazione sul mercato </a:t>
                      </a:r>
                    </a:p>
                  </a:txBody>
                  <a:tcPr marL="39731" marR="39731" marT="0" marB="0"/>
                </a:tc>
              </a:tr>
              <a:tr h="433813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it-IT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Ruolo di primaria importanza sul mercato internazionale</a:t>
                      </a: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it-I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Concentrazione territoriale dei Consorzi (debole presenza al Sud) e incompleta copertura di tutte le DOP/IGP</a:t>
                      </a:r>
                    </a:p>
                  </a:txBody>
                  <a:tcPr marL="39731" marR="39731" marT="0" marB="0"/>
                </a:tc>
              </a:tr>
              <a:tr h="433813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it-IT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it-I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 soddisfacente coordinamento in termini di strategie di collegamento tra attori del sistema: distribuzione, ricerca, formazione, ecc.</a:t>
                      </a:r>
                    </a:p>
                  </a:txBody>
                  <a:tcPr marL="39731" marR="39731" marT="0" marB="0"/>
                </a:tc>
              </a:tr>
              <a:tr h="289209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it-IT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Scarsa presenza di forme di integrazione orizzontale nelle fasi a valle (distribuzione</a:t>
                      </a:r>
                      <a:r>
                        <a:rPr lang="it-IT" sz="1200" dirty="0">
                          <a:effectLst/>
                        </a:rPr>
                        <a:t>)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/>
                </a:tc>
              </a:tr>
              <a:tr h="168721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Modesto sviluppo di servizi della logistica </a:t>
                      </a:r>
                      <a:endParaRPr lang="it-IT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31" marR="39731" marT="0" marB="0"/>
                </a:tc>
              </a:tr>
            </a:tbl>
          </a:graphicData>
        </a:graphic>
      </p:graphicFrame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717174">
                  <a:tint val="66000"/>
                  <a:satMod val="160000"/>
                </a:srgbClr>
              </a:gs>
              <a:gs pos="50000">
                <a:srgbClr val="717174">
                  <a:tint val="44500"/>
                  <a:satMod val="160000"/>
                </a:srgbClr>
              </a:gs>
              <a:gs pos="100000">
                <a:srgbClr val="717174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rgbClr val="2B5C8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it-IT" dirty="0" smtClean="0"/>
              <a:t>Punti di Forza e Punti di debolezza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4370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0" y="-10244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717174">
                  <a:tint val="66000"/>
                  <a:satMod val="160000"/>
                </a:srgbClr>
              </a:gs>
              <a:gs pos="50000">
                <a:srgbClr val="717174">
                  <a:tint val="44500"/>
                  <a:satMod val="160000"/>
                </a:srgbClr>
              </a:gs>
              <a:gs pos="100000">
                <a:srgbClr val="717174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rgbClr val="2B5C8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it-IT" dirty="0" smtClean="0"/>
              <a:t>Minacce e opportunità </a:t>
            </a:r>
            <a:endParaRPr lang="it-IT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/>
          </p:nvPr>
        </p:nvGraphicFramePr>
        <p:xfrm>
          <a:off x="1043608" y="1844824"/>
          <a:ext cx="7416823" cy="432047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95863"/>
                <a:gridCol w="2953767"/>
                <a:gridCol w="3067193"/>
              </a:tblGrid>
              <a:tr h="318351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it-IT" sz="1400" kern="1200" dirty="0">
                          <a:effectLst/>
                        </a:rPr>
                        <a:t> </a:t>
                      </a:r>
                      <a:endParaRPr kumimoji="0" lang="it-IT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it-IT" sz="1400" kern="1200">
                          <a:effectLst/>
                        </a:rPr>
                        <a:t>Minacce</a:t>
                      </a:r>
                      <a:endParaRPr kumimoji="0" lang="it-IT" sz="14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it-IT" sz="1400" kern="1200" dirty="0">
                          <a:effectLst/>
                        </a:rPr>
                        <a:t>Opportunità</a:t>
                      </a:r>
                      <a:endParaRPr kumimoji="0" lang="it-IT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750399">
                <a:tc rowSpan="6"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it-IT" sz="1400" kern="1200" dirty="0">
                          <a:effectLst/>
                        </a:rPr>
                        <a:t>Settore</a:t>
                      </a:r>
                    </a:p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it-IT" sz="1400" kern="1200" dirty="0">
                        <a:effectLst/>
                      </a:endParaRPr>
                    </a:p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it-IT" sz="1400" kern="1200" dirty="0">
                          <a:effectLst/>
                        </a:rPr>
                        <a:t> </a:t>
                      </a:r>
                    </a:p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it-IT" sz="1400" kern="1200" dirty="0">
                          <a:effectLst/>
                        </a:rPr>
                        <a:t> </a:t>
                      </a:r>
                      <a:endParaRPr kumimoji="0" lang="it-IT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Costante calo dei consumi nei Paesi tradizionali consumatori e squilibrio tra domanda e offerta 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Cambio del mix di prodotti consumati nel mercato interno e riqualificazione verso prodotti di fascia più alta 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50399">
                <a:tc vMerge="1"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endParaRPr kumimoji="0" lang="it-IT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5898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Sbilanciamento della posizione contrattuale a vantaggio della GDO 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Crescita del mercato del vino presso la GDO: possibilità di raggiungere un maggior numero di consumatori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50399">
                <a:tc vMerge="1"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endParaRPr kumimoji="0" lang="it-IT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5898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Crescente pressione competitiva: complessità per micro, piccole e medie imprese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Costituzione di forme di integrazione tra gli attori della filiera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0266">
                <a:tc vMerge="1"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endParaRPr kumimoji="0" lang="it-IT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5898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Competizione dei Paesi Nuovi Produttori e di nuovi prodotti (varietali)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Possibilità di penetrazione e affermazione all’interno di nuovi mercati di sbocco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50399">
                <a:tc vMerge="1"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endParaRPr kumimoji="0" lang="it-IT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5898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Presenza significativa di grandi gruppi e di multinazionali dell’industria vinicola straniera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Rafforzamento del consumo responsabile di vino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0266">
                <a:tc vMerge="1"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endParaRPr kumimoji="0" lang="it-IT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5898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Affermazione crescente dell’enoturismo: ruolo propulsivo per il territorio 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4817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/>
          </p:nvPr>
        </p:nvGraphicFramePr>
        <p:xfrm>
          <a:off x="539552" y="1780405"/>
          <a:ext cx="8136904" cy="475911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12168"/>
                <a:gridCol w="3456384"/>
                <a:gridCol w="3168352"/>
              </a:tblGrid>
              <a:tr h="326857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effectLst/>
                        </a:rPr>
                        <a:t> </a:t>
                      </a:r>
                      <a:endParaRPr lang="it-IT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dinamiche</a:t>
                      </a:r>
                      <a:r>
                        <a:rPr lang="it-IT" sz="1200" dirty="0">
                          <a:effectLst/>
                        </a:rPr>
                        <a:t> congiunturali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dinamiche strutturali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</a:tr>
              <a:tr h="263030">
                <a:tc rowSpan="2">
                  <a:txBody>
                    <a:bodyPr/>
                    <a:lstStyle/>
                    <a:p>
                      <a:pPr marL="0" algn="l" defTabSz="4572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effectLst/>
                        </a:rPr>
                        <a:t>offerta</a:t>
                      </a:r>
                      <a:endParaRPr lang="it-IT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134A86"/>
                        </a:buClr>
                        <a:buFont typeface="Wingdings" pitchFamily="2" charset="2"/>
                        <a:buNone/>
                      </a:pPr>
                      <a:endParaRPr lang="it-IT" sz="105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134A86"/>
                        </a:buClr>
                        <a:buFont typeface="Wingdings" pitchFamily="2" charset="2"/>
                        <a:buChar char="ü"/>
                      </a:pPr>
                      <a:r>
                        <a:rPr lang="it-IT" sz="1050" dirty="0" smtClean="0">
                          <a:effectLst/>
                        </a:rPr>
                        <a:t>contrazione</a:t>
                      </a:r>
                      <a:r>
                        <a:rPr lang="it-IT" sz="1050" baseline="0" dirty="0" smtClean="0">
                          <a:effectLst/>
                        </a:rPr>
                        <a:t> delle superficie vitata</a:t>
                      </a:r>
                      <a:endParaRPr lang="it-IT" sz="105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</a:tr>
              <a:tr h="2784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134A86"/>
                        </a:buClr>
                        <a:buFont typeface="Wingdings" pitchFamily="2" charset="2"/>
                        <a:buChar char="ü"/>
                      </a:pPr>
                      <a:r>
                        <a:rPr lang="it-IT" sz="1200" dirty="0" smtClean="0">
                          <a:effectLst/>
                        </a:rPr>
                        <a:t>disponibilità in aumento:</a:t>
                      </a:r>
                      <a:r>
                        <a:rPr lang="it-IT" sz="1200" baseline="0" dirty="0" smtClean="0">
                          <a:effectLst/>
                        </a:rPr>
                        <a:t> produzione in crescita</a:t>
                      </a:r>
                      <a:endParaRPr lang="it-IT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134A86"/>
                        </a:buClr>
                        <a:buFont typeface="Wingdings" pitchFamily="2" charset="2"/>
                        <a:buChar char="ü"/>
                      </a:pPr>
                      <a:r>
                        <a:rPr lang="it-IT" sz="1200" dirty="0" smtClean="0">
                          <a:effectLst/>
                        </a:rPr>
                        <a:t>legislazione comunitaria volta al</a:t>
                      </a:r>
                      <a:r>
                        <a:rPr lang="it-IT" sz="1200" baseline="0" dirty="0" smtClean="0">
                          <a:effectLst/>
                        </a:rPr>
                        <a:t> contenimento delle produzioni</a:t>
                      </a:r>
                      <a:endParaRPr lang="it-IT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</a:tr>
              <a:tr h="652692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effectLst/>
                        </a:rPr>
                        <a:t>domanda</a:t>
                      </a:r>
                      <a:endParaRPr lang="it-IT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134A86"/>
                        </a:buClr>
                        <a:buFont typeface="Wingdings" pitchFamily="2" charset="2"/>
                        <a:buChar char="ü"/>
                      </a:pPr>
                      <a:r>
                        <a:rPr lang="it-IT" sz="1200" dirty="0" smtClean="0">
                          <a:effectLst/>
                        </a:rPr>
                        <a:t>domanda interna in leve flessione </a:t>
                      </a:r>
                      <a:endParaRPr lang="it-IT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134A86"/>
                        </a:buClr>
                        <a:buFont typeface="Wingdings" pitchFamily="2" charset="2"/>
                        <a:buChar char="ü"/>
                      </a:pPr>
                      <a:r>
                        <a:rPr lang="it-IT" sz="1200" dirty="0" smtClean="0">
                          <a:effectLst/>
                        </a:rPr>
                        <a:t>domanda interna in progressiva</a:t>
                      </a:r>
                      <a:r>
                        <a:rPr lang="it-IT" sz="1200" baseline="0" dirty="0" smtClean="0">
                          <a:effectLst/>
                        </a:rPr>
                        <a:t> flessine. Si è scesi anche sotto la soglia dei 20 milioni di ettolitri consumati con l’indicatore pro-capite al di sotto dei 40 litri annui</a:t>
                      </a:r>
                      <a:endParaRPr lang="it-IT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</a:tr>
              <a:tr h="447563">
                <a:tc rowSpan="2">
                  <a:txBody>
                    <a:bodyPr/>
                    <a:lstStyle/>
                    <a:p>
                      <a:pPr marL="0" algn="l" defTabSz="4572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effectLst/>
                        </a:rPr>
                        <a:t>mercato</a:t>
                      </a:r>
                      <a:endParaRPr lang="it-IT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134A86"/>
                        </a:buClr>
                        <a:buFont typeface="Wingdings" pitchFamily="2" charset="2"/>
                        <a:buChar char="ü"/>
                      </a:pPr>
                      <a:r>
                        <a:rPr lang="it-IT" sz="1200" dirty="0" smtClean="0">
                          <a:effectLst/>
                        </a:rPr>
                        <a:t>prezzi</a:t>
                      </a:r>
                      <a:r>
                        <a:rPr lang="it-IT" sz="1200" baseline="0" dirty="0" smtClean="0">
                          <a:effectLst/>
                        </a:rPr>
                        <a:t>  all’origine in decisa flessione nella campagna 2013/2014 dopo i decisi rialzi della 2011/2012 e della 2012/2013</a:t>
                      </a:r>
                      <a:endParaRPr lang="it-IT" sz="1200" baseline="0" dirty="0" smtClean="0">
                        <a:effectLst/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134A86"/>
                        </a:buClr>
                        <a:buFont typeface="Wingdings" pitchFamily="2" charset="2"/>
                        <a:buChar char="ü"/>
                      </a:pPr>
                      <a:r>
                        <a:rPr lang="it-IT" sz="1200" dirty="0" smtClean="0">
                          <a:effectLst/>
                        </a:rPr>
                        <a:t>aumento dei costi di produzione</a:t>
                      </a:r>
                      <a:endParaRPr lang="it-IT" sz="1200" dirty="0" smtClean="0">
                        <a:effectLst/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49845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134A86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it-IT" sz="1200" baseline="0" dirty="0" smtClean="0">
                          <a:effectLst/>
                        </a:rPr>
                        <a:t>lieve aumento anche dei costi di produzione</a:t>
                      </a:r>
                      <a:endParaRPr lang="it-IT" sz="1200" dirty="0" smtClean="0">
                        <a:effectLst/>
                      </a:endParaRPr>
                    </a:p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134A86"/>
                        </a:buClr>
                        <a:buFont typeface="Wingdings" pitchFamily="2" charset="2"/>
                        <a:buChar char="ü"/>
                      </a:pPr>
                      <a:endParaRPr lang="it-IT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134A86"/>
                        </a:buClr>
                        <a:buFont typeface="Wingdings" pitchFamily="2" charset="2"/>
                        <a:buChar char="ü"/>
                      </a:pPr>
                      <a:r>
                        <a:rPr lang="it-IT" sz="1200" dirty="0" smtClean="0">
                          <a:effectLst/>
                        </a:rPr>
                        <a:t>flessione dei</a:t>
                      </a:r>
                      <a:r>
                        <a:rPr lang="it-IT" sz="1200" baseline="0" dirty="0" smtClean="0">
                          <a:effectLst/>
                        </a:rPr>
                        <a:t> prezzi  delle uve e dei vini durante il periodo di crisi economica, dalla seconda metà del 2008, solo parzialmente recuperata dagli aumenti del 2011 e del  2012. Nuova flessione nel 2013</a:t>
                      </a:r>
                      <a:endParaRPr lang="it-IT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</a:tr>
              <a:tr h="498457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it-IT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134A86"/>
                        </a:buClr>
                        <a:buFont typeface="Wingdings" pitchFamily="2" charset="2"/>
                        <a:buChar char="ü"/>
                      </a:pPr>
                      <a:endParaRPr lang="it-IT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134A86"/>
                        </a:buClr>
                        <a:buFont typeface="Wingdings" pitchFamily="2" charset="2"/>
                        <a:buChar char="ü"/>
                      </a:pPr>
                      <a:r>
                        <a:rPr lang="it-IT" sz="1200" kern="1200" dirty="0" smtClean="0">
                          <a:effectLst/>
                        </a:rPr>
                        <a:t>aumento della quota di vini Dop e Igp nel paniere dei consumi</a:t>
                      </a:r>
                      <a:endParaRPr lang="it-IT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/>
                </a:tc>
              </a:tr>
              <a:tr h="193825">
                <a:tc rowSpan="2">
                  <a:txBody>
                    <a:bodyPr/>
                    <a:lstStyle/>
                    <a:p>
                      <a:pPr marL="0" algn="l" defTabSz="4572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effectLst/>
                        </a:rPr>
                        <a:t>scambi con </a:t>
                      </a:r>
                    </a:p>
                    <a:p>
                      <a:pPr marL="0" algn="l" defTabSz="4572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effectLst/>
                        </a:rPr>
                        <a:t>l’estero</a:t>
                      </a:r>
                      <a:endParaRPr lang="it-IT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134A86"/>
                        </a:buClr>
                        <a:buFont typeface="Wingdings" pitchFamily="2" charset="2"/>
                        <a:buChar char="ü"/>
                      </a:pPr>
                      <a:r>
                        <a:rPr lang="it-IT" sz="1200" dirty="0" smtClean="0">
                          <a:effectLst/>
                        </a:rPr>
                        <a:t>Flessione dei volumi esportati,</a:t>
                      </a:r>
                      <a:r>
                        <a:rPr lang="it-IT" sz="1200" baseline="0" dirty="0" smtClean="0">
                          <a:effectLst/>
                        </a:rPr>
                        <a:t> soprattutto di sfuso ma aumento dei valori in virtù dell’ascesa dei listini fino alla primavera 2013</a:t>
                      </a:r>
                      <a:endParaRPr lang="it-IT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134A86"/>
                        </a:buClr>
                        <a:buFont typeface="Wingdings" pitchFamily="2" charset="2"/>
                        <a:buChar char="ü"/>
                      </a:pPr>
                      <a:r>
                        <a:rPr lang="it-IT" sz="1200" dirty="0" smtClean="0">
                          <a:effectLst/>
                        </a:rPr>
                        <a:t>consolidamento della leadership italiana sui mercati internazionali</a:t>
                      </a:r>
                      <a:r>
                        <a:rPr lang="it-IT" sz="1200" baseline="0" dirty="0" smtClean="0">
                          <a:effectLst/>
                        </a:rPr>
                        <a:t> sul fronte dei volumi</a:t>
                      </a:r>
                      <a:endParaRPr lang="it-IT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</a:tr>
              <a:tr h="56180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134A86"/>
                        </a:buClr>
                        <a:buFont typeface="Wingdings" pitchFamily="2" charset="2"/>
                        <a:buChar char="ü"/>
                      </a:pPr>
                      <a:endParaRPr lang="it-IT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134A86"/>
                        </a:buClr>
                        <a:buFont typeface="Wingdings" pitchFamily="2" charset="2"/>
                        <a:buChar char="ü"/>
                      </a:pPr>
                      <a:r>
                        <a:rPr lang="it-IT" sz="1200" dirty="0" smtClean="0">
                          <a:effectLst/>
                        </a:rPr>
                        <a:t>aumento</a:t>
                      </a:r>
                      <a:r>
                        <a:rPr lang="it-IT" sz="1200" baseline="0" dirty="0" smtClean="0">
                          <a:effectLst/>
                        </a:rPr>
                        <a:t> della quota di scambi internazionali coperta dagli sfusi ed anche l’Italia ha contribuito a tale fenomeno</a:t>
                      </a:r>
                      <a:endParaRPr lang="it-IT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</a:tr>
            </a:tbl>
          </a:graphicData>
        </a:graphic>
      </p:graphicFrame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717174">
                  <a:tint val="66000"/>
                  <a:satMod val="160000"/>
                </a:srgbClr>
              </a:gs>
              <a:gs pos="50000">
                <a:srgbClr val="717174">
                  <a:tint val="44500"/>
                  <a:satMod val="160000"/>
                </a:srgbClr>
              </a:gs>
              <a:gs pos="100000">
                <a:srgbClr val="717174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rgbClr val="2B5C8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it-IT" dirty="0" smtClean="0"/>
              <a:t>Le dinamiche del settore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17358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202800" y="5014351"/>
            <a:ext cx="1847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sz="900" i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02800" y="1049691"/>
            <a:ext cx="8352928" cy="4801314"/>
          </a:xfrm>
          <a:prstGeom prst="rect">
            <a:avLst/>
          </a:prstGeom>
          <a:noFill/>
          <a:ln>
            <a:solidFill>
              <a:srgbClr val="002060"/>
            </a:solidFill>
          </a:ln>
          <a:effectLst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 smtClean="0"/>
              <a:t>Sempre alta la competizione internazionale.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 smtClean="0"/>
              <a:t>Italia al primo posto per volume dell’export e seconda, dopo la Francia per valore con un gap che sta diminuendo ma è ancora elevato.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 smtClean="0"/>
              <a:t>La domanda mondiale si arricchisce sempre più di nuovi Paesi clienti, anche se con  volumi ancora molto limitati, e di nuove categorie di consumatori. Diminuisce, invece il consumo nei Paesi tradizionalmente consumatori.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 smtClean="0"/>
              <a:t>Come affrontare la sfida dei nuovi mercati e mantenere le posizioni consolidate in quelli tradizionali?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 smtClean="0"/>
              <a:t>Spagna sempre più competitiva soprattutto nel segmento dello sfuso.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 smtClean="0"/>
              <a:t>L’export è sempre importante per i produttori italiani che, però, sono sempre attenti anche al mercato interno.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 smtClean="0"/>
              <a:t>Negli ultimi due anni sono molto aumentati i prezzi internazionali alla produzione, ma già dalla vendemmia 2013 la tendenza si è invertita e nel 2014 sono scesi in modo significativo.</a:t>
            </a:r>
            <a:endParaRPr lang="it-IT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 smtClean="0"/>
              <a:t>Alla luce di questo bisognerà  vedere se le esportazioni internazionali riprenderanno a crescere in volume ma i primi dati del 2014 non sembrano andare in questa direzione a livello internazionale mentre l’Italia sembra essere in controtendenza.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22763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03848" y="2276872"/>
            <a:ext cx="5256584" cy="1872208"/>
          </a:xfrm>
        </p:spPr>
        <p:txBody>
          <a:bodyPr/>
          <a:lstStyle/>
          <a:p>
            <a:pPr algn="l"/>
            <a:r>
              <a:rPr lang="it-IT" dirty="0" smtClean="0"/>
              <a:t>DIREZIONE MERCATI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03848" y="4509120"/>
            <a:ext cx="5544616" cy="1371600"/>
          </a:xfrm>
        </p:spPr>
        <p:txBody>
          <a:bodyPr>
            <a:normAutofit/>
          </a:bodyPr>
          <a:lstStyle/>
          <a:p>
            <a:r>
              <a:rPr lang="it-IT" dirty="0" smtClean="0"/>
              <a:t>TIZIANA SARNARI</a:t>
            </a:r>
          </a:p>
          <a:p>
            <a:r>
              <a:rPr lang="it-IT" dirty="0" smtClean="0"/>
              <a:t>06-85568555</a:t>
            </a:r>
          </a:p>
          <a:p>
            <a:r>
              <a:rPr lang="it-IT" dirty="0" smtClean="0"/>
              <a:t>t.sarnari@ismea.it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42723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 dati di contesto: il vino nell’economia nazionale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FE2D9B-668A-4574-B73E-A39C609D2C43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6"/>
          </p:nvPr>
        </p:nvSpPr>
        <p:spPr/>
        <p:txBody>
          <a:bodyPr/>
          <a:lstStyle/>
          <a:p>
            <a:r>
              <a:rPr lang="it-IT" dirty="0" smtClean="0"/>
              <a:t>Il vino nell’economia italiana</a:t>
            </a:r>
            <a:endParaRPr lang="it-IT" dirty="0"/>
          </a:p>
        </p:txBody>
      </p:sp>
      <p:pic>
        <p:nvPicPr>
          <p:cNvPr id="6" name="Immagin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55021"/>
            <a:ext cx="7632848" cy="31025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199690" y="5085184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it-IT" b="1" cap="small" dirty="0"/>
              <a:t>Il PIL Italiano nel 2013:</a:t>
            </a:r>
            <a:endParaRPr lang="it-IT" dirty="0"/>
          </a:p>
          <a:p>
            <a:pPr fontAlgn="base"/>
            <a:r>
              <a:rPr lang="it-IT" b="1" cap="small" dirty="0"/>
              <a:t>1.365    miliardi di euro </a:t>
            </a:r>
            <a:endParaRPr lang="it-IT" dirty="0"/>
          </a:p>
          <a:p>
            <a:pPr fontAlgn="base"/>
            <a:r>
              <a:rPr lang="it-IT" b="1" cap="small" dirty="0"/>
              <a:t>-1,9%     sul livello 2012 (dopo il -2,4% del 2011)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283968" y="5085183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it-IT" b="1" cap="small" dirty="0" smtClean="0"/>
              <a:t>Nella fase agricola il vino pesa per il 7,2 %, mentre nella fase industriale il fatturato vino arriva all’8% del totale agroalimentare stimato in 132 miliardi di euro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69252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1" y="0"/>
            <a:ext cx="9144000" cy="835200"/>
          </a:xfrm>
          <a:gradFill flip="none" rotWithShape="1">
            <a:gsLst>
              <a:gs pos="0">
                <a:srgbClr val="717174">
                  <a:tint val="66000"/>
                  <a:satMod val="160000"/>
                </a:srgbClr>
              </a:gs>
              <a:gs pos="50000">
                <a:srgbClr val="717174">
                  <a:tint val="44500"/>
                  <a:satMod val="160000"/>
                </a:srgbClr>
              </a:gs>
              <a:gs pos="100000">
                <a:srgbClr val="717174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txBody>
          <a:bodyPr vert="horz" anchor="b">
            <a:normAutofit/>
          </a:bodyPr>
          <a:lstStyle/>
          <a:p>
            <a:r>
              <a:rPr lang="it-IT" dirty="0" smtClean="0"/>
              <a:t>I numeri della filiera</a:t>
            </a:r>
            <a:endParaRPr lang="it-IT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rgbClr val="2B5C8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it-IT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4019573"/>
              </p:ext>
            </p:extLst>
          </p:nvPr>
        </p:nvGraphicFramePr>
        <p:xfrm>
          <a:off x="395536" y="980728"/>
          <a:ext cx="7848872" cy="577205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070083"/>
                <a:gridCol w="1085356"/>
                <a:gridCol w="897811"/>
                <a:gridCol w="897811"/>
                <a:gridCol w="897811"/>
              </a:tblGrid>
              <a:tr h="233138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  <a:latin typeface="+mn-lt"/>
                        </a:rPr>
                        <a:t>udm</a:t>
                      </a:r>
                      <a:endParaRPr lang="it-IT" sz="900" b="1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u="none" strike="noStrike">
                          <a:effectLst/>
                          <a:latin typeface="+mn-lt"/>
                        </a:rPr>
                        <a:t>2011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u="none" strike="noStrike">
                          <a:effectLst/>
                          <a:latin typeface="+mn-lt"/>
                        </a:rPr>
                        <a:t>2012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u="none" strike="noStrike">
                          <a:effectLst/>
                          <a:latin typeface="+mn-lt"/>
                        </a:rPr>
                        <a:t>2013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</a:tr>
              <a:tr h="14845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 smtClean="0">
                          <a:effectLst/>
                          <a:latin typeface="+mn-lt"/>
                        </a:rPr>
                        <a:t>Struttura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1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</a:tr>
              <a:tr h="14845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  <a:latin typeface="+mn-lt"/>
                        </a:rPr>
                        <a:t>aziende </a:t>
                      </a:r>
                      <a:r>
                        <a:rPr lang="it-IT" sz="1000" u="none" strike="noStrike" dirty="0" smtClean="0">
                          <a:effectLst/>
                          <a:latin typeface="+mn-lt"/>
                        </a:rPr>
                        <a:t>agricole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(n)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383.645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</a:tr>
              <a:tr h="14845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  <a:latin typeface="+mn-lt"/>
                        </a:rPr>
                        <a:t>superficie</a:t>
                      </a:r>
                      <a:r>
                        <a:rPr lang="it-IT" sz="1000" u="none" strike="noStrike" baseline="30000" dirty="0">
                          <a:effectLst/>
                          <a:latin typeface="+mn-lt"/>
                        </a:rPr>
                        <a:t>2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(n)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663.905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654.823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646.485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</a:tr>
              <a:tr h="14845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  <a:latin typeface="+mn-lt"/>
                        </a:rPr>
                        <a:t>ha/azienda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  <a:latin typeface="+mn-lt"/>
                        </a:rPr>
                        <a:t>1,73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</a:tr>
              <a:tr h="14845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  <a:latin typeface="+mn-lt"/>
                        </a:rPr>
                        <a:t>aziende </a:t>
                      </a:r>
                      <a:r>
                        <a:rPr lang="it-IT" sz="1000" u="none" strike="noStrike" dirty="0" smtClean="0">
                          <a:effectLst/>
                          <a:latin typeface="+mn-lt"/>
                        </a:rPr>
                        <a:t>vinificatrici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62.525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</a:tr>
              <a:tr h="14845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  <a:latin typeface="+mn-lt"/>
                        </a:rPr>
                        <a:t>imprese industriali</a:t>
                      </a:r>
                      <a:r>
                        <a:rPr lang="it-IT" sz="1000" u="none" strike="noStrike" baseline="30000">
                          <a:effectLst/>
                          <a:latin typeface="+mn-lt"/>
                        </a:rPr>
                        <a:t>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(n)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 dirty="0">
                          <a:effectLst/>
                          <a:latin typeface="+mn-lt"/>
                        </a:rPr>
                        <a:t>1.807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</a:tr>
              <a:tr h="14845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  <a:latin typeface="+mn-lt"/>
                        </a:rPr>
                        <a:t>addetti industria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(n)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 dirty="0">
                          <a:effectLst/>
                          <a:latin typeface="+mn-lt"/>
                        </a:rPr>
                        <a:t>13.124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</a:tr>
              <a:tr h="14845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  <a:latin typeface="+mn-lt"/>
                        </a:rPr>
                        <a:t>addetti/industria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(n)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</a:tr>
              <a:tr h="14845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Offerta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</a:tr>
              <a:tr h="14845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  <a:latin typeface="+mn-lt"/>
                        </a:rPr>
                        <a:t>produzione</a:t>
                      </a:r>
                      <a:r>
                        <a:rPr lang="it-IT" sz="1000" u="none" strike="noStrike" baseline="30000">
                          <a:effectLst/>
                          <a:latin typeface="+mn-lt"/>
                        </a:rPr>
                        <a:t>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(migliaia hl)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42.705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41.070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 dirty="0" smtClean="0">
                          <a:effectLst/>
                          <a:latin typeface="+mn-lt"/>
                        </a:rPr>
                        <a:t>48.161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</a:tr>
              <a:tr h="14845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  <a:latin typeface="+mn-lt"/>
                        </a:rPr>
                        <a:t>peso denominazioni (Doc/</a:t>
                      </a:r>
                      <a:r>
                        <a:rPr lang="it-IT" sz="1000" u="none" strike="noStrike" dirty="0" err="1">
                          <a:effectLst/>
                          <a:latin typeface="+mn-lt"/>
                        </a:rPr>
                        <a:t>Docg</a:t>
                      </a:r>
                      <a:r>
                        <a:rPr lang="it-IT" sz="1000" u="none" strike="noStrike" dirty="0" smtClean="0">
                          <a:effectLst/>
                          <a:latin typeface="+mn-lt"/>
                        </a:rPr>
                        <a:t>)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(% q.)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33,1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33,0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 dirty="0" smtClean="0">
                          <a:effectLst/>
                          <a:latin typeface="+mn-lt"/>
                        </a:rPr>
                        <a:t>36,1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</a:tr>
              <a:tr h="14845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  <a:latin typeface="+mn-lt"/>
                        </a:rPr>
                        <a:t>produzione/consumo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(% q.)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 dirty="0">
                          <a:effectLst/>
                          <a:latin typeface="+mn-lt"/>
                        </a:rPr>
                        <a:t>186,6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190,1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223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</a:tr>
              <a:tr h="14845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  <a:latin typeface="+mn-lt"/>
                        </a:rPr>
                        <a:t>fatturato industria</a:t>
                      </a:r>
                      <a:r>
                        <a:rPr lang="it-IT" sz="1000" u="none" strike="noStrike" baseline="30000">
                          <a:effectLst/>
                          <a:latin typeface="+mn-lt"/>
                        </a:rPr>
                        <a:t>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(milioni euro)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 dirty="0">
                          <a:effectLst/>
                          <a:latin typeface="+mn-lt"/>
                        </a:rPr>
                        <a:t>11.235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12.010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12.587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</a:tr>
              <a:tr h="14845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  <a:latin typeface="+mn-lt"/>
                        </a:rPr>
                        <a:t>peso sul fatturato </a:t>
                      </a:r>
                      <a:r>
                        <a:rPr lang="it-IT" sz="1000" u="none" strike="noStrike" dirty="0" err="1">
                          <a:effectLst/>
                          <a:latin typeface="+mn-lt"/>
                        </a:rPr>
                        <a:t>ind</a:t>
                      </a:r>
                      <a:r>
                        <a:rPr lang="it-IT" sz="1000" u="none" strike="noStrike" dirty="0">
                          <a:effectLst/>
                          <a:latin typeface="+mn-lt"/>
                        </a:rPr>
                        <a:t>. </a:t>
                      </a:r>
                      <a:r>
                        <a:rPr lang="it-IT" sz="1000" u="none" strike="noStrike" dirty="0" smtClean="0">
                          <a:effectLst/>
                          <a:latin typeface="+mn-lt"/>
                        </a:rPr>
                        <a:t>agroalimentare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  <a:latin typeface="+mn-lt"/>
                        </a:rPr>
                        <a:t>(% v.)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  <a:latin typeface="+mn-lt"/>
                        </a:rPr>
                        <a:t>8,8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  <a:latin typeface="+mn-lt"/>
                        </a:rPr>
                        <a:t>8,0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  <a:latin typeface="+mn-lt"/>
                        </a:rPr>
                        <a:t>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</a:tr>
              <a:tr h="14845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  <a:latin typeface="+mn-lt"/>
                        </a:rPr>
                        <a:t>quota di mercato prime quattro imprese  </a:t>
                      </a:r>
                      <a:r>
                        <a:rPr lang="it-IT" sz="1000" u="none" strike="noStrike" dirty="0" err="1" smtClean="0">
                          <a:effectLst/>
                          <a:latin typeface="+mn-lt"/>
                        </a:rPr>
                        <a:t>imprese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  <a:latin typeface="+mn-lt"/>
                        </a:rPr>
                        <a:t>(% v.)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  <a:latin typeface="+mn-lt"/>
                        </a:rPr>
                        <a:t>9,7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  <a:latin typeface="+mn-lt"/>
                        </a:rPr>
                        <a:t>9,8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  <a:latin typeface="+mn-lt"/>
                        </a:rPr>
                        <a:t>10,0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</a:tr>
              <a:tr h="14845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  <a:latin typeface="+mn-lt"/>
                        </a:rPr>
                        <a:t>Scambi con l'estero</a:t>
                      </a:r>
                      <a:r>
                        <a:rPr lang="it-IT" sz="1000" u="none" strike="noStrike" baseline="30000">
                          <a:effectLst/>
                          <a:latin typeface="+mn-lt"/>
                        </a:rPr>
                        <a:t>5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</a:tr>
              <a:tr h="289772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 smtClean="0">
                          <a:effectLst/>
                          <a:latin typeface="+mn-lt"/>
                        </a:rPr>
                        <a:t>import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  <a:latin typeface="+mn-lt"/>
                        </a:rPr>
                        <a:t>(milioni di euro)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298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 dirty="0">
                          <a:effectLst/>
                          <a:latin typeface="+mn-lt"/>
                        </a:rPr>
                        <a:t>306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 dirty="0">
                          <a:effectLst/>
                          <a:latin typeface="+mn-lt"/>
                        </a:rPr>
                        <a:t>321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</a:tr>
              <a:tr h="12609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 smtClean="0">
                          <a:effectLst/>
                          <a:latin typeface="+mn-lt"/>
                        </a:rPr>
                        <a:t>import/consumi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  <a:latin typeface="+mn-lt"/>
                        </a:rPr>
                        <a:t>(% in quantità)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7,7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11,6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  <a:latin typeface="+mn-lt"/>
                        </a:rPr>
                        <a:t>12,9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</a:tr>
              <a:tr h="14845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  <a:latin typeface="+mn-lt"/>
                        </a:rPr>
                        <a:t>peso sul tot. </a:t>
                      </a:r>
                      <a:r>
                        <a:rPr lang="it-IT" sz="1000" u="none" strike="noStrike" dirty="0" smtClean="0">
                          <a:effectLst/>
                          <a:latin typeface="+mn-lt"/>
                        </a:rPr>
                        <a:t>agroalimentare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  <a:latin typeface="+mn-lt"/>
                        </a:rPr>
                        <a:t>(% v)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0,74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 dirty="0">
                          <a:effectLst/>
                          <a:latin typeface="+mn-lt"/>
                        </a:rPr>
                        <a:t>0,77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0,79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</a:tr>
              <a:tr h="289772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 smtClean="0">
                          <a:effectLst/>
                          <a:latin typeface="+mn-lt"/>
                        </a:rPr>
                        <a:t>export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  <a:latin typeface="+mn-lt"/>
                        </a:rPr>
                        <a:t>(milioni di euro)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4.405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 dirty="0">
                          <a:effectLst/>
                          <a:latin typeface="+mn-lt"/>
                        </a:rPr>
                        <a:t>4.695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5.039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</a:tr>
              <a:tr h="14845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  <a:latin typeface="+mn-lt"/>
                        </a:rPr>
                        <a:t>peso sul tot. </a:t>
                      </a:r>
                      <a:r>
                        <a:rPr lang="it-IT" sz="1000" u="none" strike="noStrike" dirty="0" smtClean="0">
                          <a:effectLst/>
                          <a:latin typeface="+mn-lt"/>
                        </a:rPr>
                        <a:t>agroalimentare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  <a:latin typeface="+mn-lt"/>
                        </a:rPr>
                        <a:t>(% v)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  <a:latin typeface="+mn-lt"/>
                        </a:rPr>
                        <a:t>14,6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 dirty="0">
                          <a:effectLst/>
                          <a:latin typeface="+mn-lt"/>
                        </a:rPr>
                        <a:t>14,7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  <a:latin typeface="+mn-lt"/>
                        </a:rPr>
                        <a:t>15,1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</a:tr>
              <a:tr h="14845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 smtClean="0">
                          <a:effectLst/>
                          <a:latin typeface="+mn-lt"/>
                        </a:rPr>
                        <a:t>export/produzione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  <a:latin typeface="+mn-lt"/>
                        </a:rPr>
                        <a:t>(% in volume)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58,3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 dirty="0">
                          <a:effectLst/>
                          <a:latin typeface="+mn-lt"/>
                        </a:rPr>
                        <a:t>54,3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45,1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</a:tr>
              <a:tr h="289772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 smtClean="0">
                          <a:effectLst/>
                          <a:latin typeface="+mn-lt"/>
                        </a:rPr>
                        <a:t>saldo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  <a:latin typeface="+mn-lt"/>
                        </a:rPr>
                        <a:t>(milioni di euro)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4.107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 dirty="0">
                          <a:effectLst/>
                          <a:latin typeface="+mn-lt"/>
                        </a:rPr>
                        <a:t>4.389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4.718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</a:tr>
              <a:tr h="14845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  <a:latin typeface="+mn-lt"/>
                        </a:rPr>
                        <a:t>saldo normalizzato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  <a:latin typeface="+mn-lt"/>
                        </a:rPr>
                        <a:t>(% valore)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87,3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 dirty="0">
                          <a:effectLst/>
                          <a:latin typeface="+mn-lt"/>
                        </a:rPr>
                        <a:t>87,8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>
                          <a:effectLst/>
                          <a:latin typeface="+mn-lt"/>
                        </a:rPr>
                        <a:t>88,0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ctr"/>
                </a:tc>
              </a:tr>
              <a:tr h="14845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  <a:latin typeface="+mn-lt"/>
                        </a:rPr>
                        <a:t>Domanda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</a:tr>
              <a:tr h="14845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  <a:latin typeface="+mn-lt"/>
                        </a:rPr>
                        <a:t>consumo totale </a:t>
                      </a:r>
                      <a:r>
                        <a:rPr lang="it-IT" sz="1000" u="none" strike="noStrike" dirty="0" smtClean="0">
                          <a:effectLst/>
                          <a:latin typeface="+mn-lt"/>
                        </a:rPr>
                        <a:t>apparente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  <a:latin typeface="+mn-lt"/>
                        </a:rPr>
                        <a:t>(migliaia hl)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 dirty="0">
                          <a:effectLst/>
                          <a:latin typeface="+mn-lt"/>
                        </a:rPr>
                        <a:t>19.100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 dirty="0">
                          <a:effectLst/>
                          <a:latin typeface="+mn-lt"/>
                        </a:rPr>
                        <a:t>21.600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  <a:latin typeface="+mn-lt"/>
                        </a:rPr>
                        <a:t>20.200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</a:tr>
              <a:tr h="14845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  <a:latin typeface="+mn-lt"/>
                        </a:rPr>
                        <a:t>consumo pro capite </a:t>
                      </a:r>
                      <a:r>
                        <a:rPr lang="it-IT" sz="1000" u="none" strike="noStrike" dirty="0" smtClean="0">
                          <a:effectLst/>
                          <a:latin typeface="+mn-lt"/>
                        </a:rPr>
                        <a:t>apparente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  <a:latin typeface="+mn-lt"/>
                        </a:rPr>
                        <a:t>(litri)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 dirty="0">
                          <a:effectLst/>
                          <a:latin typeface="+mn-lt"/>
                        </a:rPr>
                        <a:t>32,0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 dirty="0">
                          <a:effectLst/>
                          <a:latin typeface="+mn-lt"/>
                        </a:rPr>
                        <a:t>36,0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  <a:latin typeface="+mn-lt"/>
                        </a:rPr>
                        <a:t>34,0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</a:tr>
              <a:tr h="14845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  <a:latin typeface="+mn-lt"/>
                        </a:rPr>
                        <a:t>Mercato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</a:tr>
              <a:tr h="14845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  <a:latin typeface="+mn-lt"/>
                        </a:rPr>
                        <a:t>Indice dei prezzi alla produzione del </a:t>
                      </a:r>
                      <a:r>
                        <a:rPr lang="it-IT" sz="1000" u="none" strike="noStrike" dirty="0" smtClean="0">
                          <a:effectLst/>
                          <a:latin typeface="+mn-lt"/>
                        </a:rPr>
                        <a:t>vino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  <a:latin typeface="+mn-lt"/>
                        </a:rPr>
                        <a:t>(100=2000)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117,0</a:t>
                      </a:r>
                      <a:endParaRPr kumimoji="0" lang="it-IT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148,8</a:t>
                      </a:r>
                      <a:endParaRPr kumimoji="0" lang="it-IT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171,3</a:t>
                      </a:r>
                      <a:endParaRPr kumimoji="0" lang="it-IT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845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-vini comuni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124,3</a:t>
                      </a:r>
                      <a:endParaRPr kumimoji="0" lang="it-IT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173,7</a:t>
                      </a:r>
                      <a:endParaRPr kumimoji="0" lang="it-IT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202,24</a:t>
                      </a:r>
                      <a:endParaRPr kumimoji="0" lang="it-IT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845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  <a:latin typeface="+mn-lt"/>
                        </a:rPr>
                        <a:t>- vini </a:t>
                      </a:r>
                      <a:r>
                        <a:rPr lang="it-IT" sz="10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it-IT" sz="1000" u="none" strike="noStrike" dirty="0">
                          <a:effectLst/>
                          <a:latin typeface="+mn-lt"/>
                        </a:rPr>
                        <a:t>Igt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  <a:latin typeface="+mn-lt"/>
                        </a:rPr>
                        <a:t>(100=2000)</a:t>
                      </a:r>
                      <a:endParaRPr lang="it-IT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125,5</a:t>
                      </a:r>
                      <a:endParaRPr kumimoji="0" lang="it-IT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172,9</a:t>
                      </a:r>
                      <a:endParaRPr kumimoji="0" lang="it-IT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199,9</a:t>
                      </a:r>
                      <a:endParaRPr kumimoji="0" lang="it-IT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845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  <a:latin typeface="+mn-lt"/>
                        </a:rPr>
                        <a:t>- vini Doc-</a:t>
                      </a:r>
                      <a:r>
                        <a:rPr lang="it-IT" sz="1000" u="none" strike="noStrike" dirty="0" err="1">
                          <a:effectLst/>
                          <a:latin typeface="+mn-lt"/>
                        </a:rPr>
                        <a:t>Docg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  <a:latin typeface="+mn-lt"/>
                        </a:rPr>
                        <a:t>(100=2000)</a:t>
                      </a:r>
                      <a:endParaRPr lang="it-IT" sz="10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76" marR="8476" marT="8476" marB="0" anchor="b"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109,6</a:t>
                      </a:r>
                      <a:endParaRPr kumimoji="0" lang="it-IT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125,1</a:t>
                      </a:r>
                      <a:endParaRPr kumimoji="0" lang="it-IT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it-IT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139,4</a:t>
                      </a:r>
                      <a:endParaRPr kumimoji="0" lang="it-IT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3107096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717174">
                  <a:tint val="66000"/>
                  <a:satMod val="160000"/>
                </a:srgbClr>
              </a:gs>
              <a:gs pos="50000">
                <a:srgbClr val="717174">
                  <a:tint val="44500"/>
                  <a:satMod val="160000"/>
                </a:srgbClr>
              </a:gs>
              <a:gs pos="100000">
                <a:srgbClr val="717174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txBody>
          <a:bodyPr vert="horz" anchor="b">
            <a:normAutofit/>
          </a:bodyPr>
          <a:lstStyle/>
          <a:p>
            <a:r>
              <a:rPr lang="it-IT" dirty="0" smtClean="0"/>
              <a:t>Gli attori della filiera</a:t>
            </a:r>
            <a:endParaRPr lang="it-IT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78063"/>
            <a:ext cx="8269029" cy="511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743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717174">
                  <a:tint val="66000"/>
                  <a:satMod val="160000"/>
                </a:srgbClr>
              </a:gs>
              <a:gs pos="50000">
                <a:srgbClr val="717174">
                  <a:tint val="44500"/>
                  <a:satMod val="160000"/>
                </a:srgbClr>
              </a:gs>
              <a:gs pos="100000">
                <a:srgbClr val="717174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rgbClr val="2B5C8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it-IT" dirty="0" smtClean="0"/>
              <a:t>I flussi del settore</a:t>
            </a:r>
            <a:endParaRPr lang="it-IT" dirty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/>
          </p:nvPr>
        </p:nvGraphicFramePr>
        <p:xfrm>
          <a:off x="523875" y="980728"/>
          <a:ext cx="8096250" cy="5447159"/>
        </p:xfrm>
        <a:graphic>
          <a:graphicData uri="http://schemas.openxmlformats.org/presentationml/2006/ole">
            <p:oleObj spid="_x0000_s3085" name="Foglio di lavoro" r:id="rId4" imgW="8096385" imgH="5591265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697636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51920" y="2996952"/>
            <a:ext cx="4896544" cy="2053590"/>
          </a:xfrm>
        </p:spPr>
        <p:txBody>
          <a:bodyPr/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La struttura del settore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203766" y="4149080"/>
            <a:ext cx="1072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it-IT" sz="8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388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827584" y="4941168"/>
            <a:ext cx="8201802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-171450" algn="just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SzPct val="100000"/>
              <a:defRPr/>
            </a:pPr>
            <a:r>
              <a:rPr lang="it-IT" sz="1000" dirty="0" smtClean="0">
                <a:solidFill>
                  <a:schemeClr val="tx1"/>
                </a:solidFill>
                <a:latin typeface="+mj-lt"/>
                <a:ea typeface="ＭＳ Ｐゴシック" pitchFamily="1" charset="-128"/>
                <a:cs typeface="Arial" charset="0"/>
              </a:rPr>
              <a:t> </a:t>
            </a:r>
            <a:r>
              <a:rPr lang="it-IT" sz="1200" dirty="0" smtClean="0">
                <a:solidFill>
                  <a:schemeClr val="tx1"/>
                </a:solidFill>
                <a:latin typeface="+mj-lt"/>
                <a:ea typeface="ＭＳ Ｐゴシック" pitchFamily="1" charset="-128"/>
                <a:cs typeface="Arial" charset="0"/>
              </a:rPr>
              <a:t>Il </a:t>
            </a:r>
            <a:r>
              <a:rPr lang="it-IT" sz="1200" dirty="0">
                <a:solidFill>
                  <a:schemeClr val="tx1"/>
                </a:solidFill>
                <a:ea typeface="ＭＳ Ｐゴシック" pitchFamily="1" charset="-128"/>
                <a:cs typeface="Arial" charset="0"/>
              </a:rPr>
              <a:t>patrimonio varietale è molto ricco e particolarmente «regionalizzato». I dati dell’ultimo </a:t>
            </a:r>
            <a:r>
              <a:rPr lang="it-IT" sz="1200" dirty="0" smtClean="0">
                <a:solidFill>
                  <a:schemeClr val="tx1"/>
                </a:solidFill>
                <a:ea typeface="ＭＳ Ｐゴシック" pitchFamily="1" charset="-128"/>
                <a:cs typeface="Arial" charset="0"/>
              </a:rPr>
              <a:t>Inventario menzionano </a:t>
            </a:r>
            <a:r>
              <a:rPr lang="it-IT" sz="1200" dirty="0">
                <a:solidFill>
                  <a:schemeClr val="tx1"/>
                </a:solidFill>
                <a:ea typeface="ＭＳ Ｐゴシック" pitchFamily="1" charset="-128"/>
                <a:cs typeface="Arial" charset="0"/>
              </a:rPr>
              <a:t>circa </a:t>
            </a:r>
            <a:r>
              <a:rPr lang="it-IT" sz="1200" b="1" dirty="0">
                <a:solidFill>
                  <a:schemeClr val="tx1"/>
                </a:solidFill>
                <a:ea typeface="ＭＳ Ｐゴシック" pitchFamily="1" charset="-128"/>
                <a:cs typeface="Arial" charset="0"/>
              </a:rPr>
              <a:t>240 varietà che coprono l’85% </a:t>
            </a:r>
            <a:r>
              <a:rPr lang="it-IT" sz="1200" dirty="0">
                <a:solidFill>
                  <a:schemeClr val="tx1"/>
                </a:solidFill>
                <a:ea typeface="ＭＳ Ｐゴシック" pitchFamily="1" charset="-128"/>
                <a:cs typeface="Arial" charset="0"/>
              </a:rPr>
              <a:t>della superficie totale</a:t>
            </a:r>
          </a:p>
          <a:p>
            <a:pPr indent="-171450" algn="just" eaLnBrk="0" hangingPunct="0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SzPct val="100000"/>
              <a:defRPr/>
            </a:pPr>
            <a:r>
              <a:rPr lang="it-IT" sz="1200" dirty="0">
                <a:solidFill>
                  <a:schemeClr val="tx1"/>
                </a:solidFill>
                <a:ea typeface="ＭＳ Ｐゴシック" pitchFamily="1" charset="-128"/>
                <a:cs typeface="Arial" charset="0"/>
              </a:rPr>
              <a:t>Le varietà che superano i </a:t>
            </a:r>
            <a:r>
              <a:rPr lang="it-IT" sz="1200" b="1" dirty="0">
                <a:solidFill>
                  <a:schemeClr val="tx1"/>
                </a:solidFill>
                <a:ea typeface="ＭＳ Ｐゴシック" pitchFamily="1" charset="-128"/>
                <a:cs typeface="Arial" charset="0"/>
              </a:rPr>
              <a:t>20 mila ettari sono sei</a:t>
            </a:r>
            <a:r>
              <a:rPr lang="it-IT" sz="1200" dirty="0">
                <a:solidFill>
                  <a:schemeClr val="tx1"/>
                </a:solidFill>
                <a:ea typeface="ＭＳ Ｐゴシック" pitchFamily="1" charset="-128"/>
                <a:cs typeface="Arial" charset="0"/>
              </a:rPr>
              <a:t>, mentre quelle che arrivano oltre i </a:t>
            </a:r>
            <a:r>
              <a:rPr lang="it-IT" sz="1200" b="1" dirty="0">
                <a:solidFill>
                  <a:schemeClr val="tx1"/>
                </a:solidFill>
                <a:ea typeface="ＭＳ Ｐゴシック" pitchFamily="1" charset="-128"/>
                <a:cs typeface="Arial" charset="0"/>
              </a:rPr>
              <a:t>10 mila sono 16</a:t>
            </a:r>
            <a:r>
              <a:rPr lang="it-IT" sz="1200" dirty="0">
                <a:solidFill>
                  <a:schemeClr val="tx1"/>
                </a:solidFill>
                <a:ea typeface="ＭＳ Ｐゴシック" pitchFamily="1" charset="-128"/>
                <a:cs typeface="Arial" charset="0"/>
              </a:rPr>
              <a:t>. Queste nel complesso si aggiudicano il 55% dell’intero patrimonio vitato in </a:t>
            </a:r>
            <a:r>
              <a:rPr lang="it-IT" sz="1200" dirty="0" smtClean="0">
                <a:solidFill>
                  <a:schemeClr val="tx1"/>
                </a:solidFill>
                <a:ea typeface="ＭＳ Ｐゴシック" pitchFamily="1" charset="-128"/>
                <a:cs typeface="Arial" charset="0"/>
              </a:rPr>
              <a:t>produzione.</a:t>
            </a:r>
            <a:endParaRPr lang="it-IT" sz="1200" dirty="0">
              <a:solidFill>
                <a:schemeClr val="tx1"/>
              </a:solidFill>
              <a:ea typeface="ＭＳ Ｐゴシック" pitchFamily="1" charset="-128"/>
              <a:cs typeface="Arial" charset="0"/>
            </a:endParaRP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717174">
                  <a:tint val="66000"/>
                  <a:satMod val="160000"/>
                </a:srgbClr>
              </a:gs>
              <a:gs pos="50000">
                <a:srgbClr val="717174">
                  <a:tint val="44500"/>
                  <a:satMod val="160000"/>
                </a:srgbClr>
              </a:gs>
              <a:gs pos="100000">
                <a:srgbClr val="717174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txBody>
          <a:bodyPr vert="horz" anchor="b">
            <a:normAutofit fontScale="9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rgbClr val="2B5C8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it-IT" dirty="0" smtClean="0">
                <a:latin typeface="Trebuchet MS" pitchFamily="34" charset="0"/>
                <a:ea typeface="ＭＳ Ｐゴシック" pitchFamily="34" charset="-128"/>
              </a:rPr>
              <a:t>La superficie vitata secondo i dati</a:t>
            </a:r>
          </a:p>
          <a:p>
            <a:r>
              <a:rPr lang="it-IT" dirty="0" smtClean="0">
                <a:latin typeface="Trebuchet MS" pitchFamily="34" charset="0"/>
                <a:ea typeface="ＭＳ Ｐゴシック" pitchFamily="34" charset="-128"/>
              </a:rPr>
              <a:t>dell’inventario </a:t>
            </a:r>
            <a:r>
              <a:rPr lang="it-IT" dirty="0">
                <a:latin typeface="Trebuchet MS" pitchFamily="34" charset="0"/>
                <a:ea typeface="ＭＳ Ｐゴシック" pitchFamily="34" charset="-128"/>
              </a:rPr>
              <a:t>(000 ettari)</a:t>
            </a:r>
            <a:endParaRPr lang="it-IT" dirty="0"/>
          </a:p>
        </p:txBody>
      </p:sp>
      <p:graphicFrame>
        <p:nvGraphicFramePr>
          <p:cNvPr id="6" name="Chart 2"/>
          <p:cNvGraphicFramePr>
            <a:graphicFrameLocks/>
          </p:cNvGraphicFramePr>
          <p:nvPr>
            <p:extLst/>
          </p:nvPr>
        </p:nvGraphicFramePr>
        <p:xfrm>
          <a:off x="107504" y="864940"/>
          <a:ext cx="5760640" cy="4004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6084168" y="1484784"/>
            <a:ext cx="2808312" cy="261302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indent="-171450" algn="just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1400" dirty="0" smtClean="0">
                <a:solidFill>
                  <a:schemeClr val="tx1"/>
                </a:solidFill>
                <a:ea typeface="ＭＳ Ｐゴシック" pitchFamily="1" charset="-128"/>
                <a:cs typeface="Arial" charset="0"/>
              </a:rPr>
              <a:t>L’Italia è il terzo Paese per superfice a vite da vino.</a:t>
            </a:r>
          </a:p>
          <a:p>
            <a:pPr indent="-171450" algn="just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1400" dirty="0" smtClean="0">
                <a:ea typeface="ＭＳ Ｐゴシック" pitchFamily="1" charset="-128"/>
                <a:cs typeface="Arial" charset="0"/>
              </a:rPr>
              <a:t>L’inventario relativo al 2013 conta: </a:t>
            </a:r>
          </a:p>
          <a:p>
            <a:pPr indent="-171450" algn="just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1400" dirty="0" smtClean="0">
                <a:ea typeface="ＭＳ Ｐゴシック" pitchFamily="1" charset="-128"/>
                <a:cs typeface="Arial" charset="0"/>
              </a:rPr>
              <a:t>335.758 ettari a vite Dop</a:t>
            </a:r>
          </a:p>
          <a:p>
            <a:pPr indent="-171450" algn="just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1400" dirty="0" smtClean="0">
                <a:ea typeface="ＭＳ Ｐゴシック" pitchFamily="1" charset="-128"/>
                <a:cs typeface="Arial" charset="0"/>
              </a:rPr>
              <a:t>163.082 ettari a vite Igp</a:t>
            </a:r>
          </a:p>
          <a:p>
            <a:pPr indent="-171450" algn="just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400" dirty="0" smtClean="0">
                <a:ea typeface="ＭＳ Ｐゴシック" pitchFamily="1" charset="-128"/>
                <a:cs typeface="Arial" charset="0"/>
              </a:rPr>
              <a:t>147.644 </a:t>
            </a:r>
            <a:r>
              <a:rPr lang="it-IT" sz="1400" dirty="0" smtClean="0">
                <a:ea typeface="ＭＳ Ｐゴシック" pitchFamily="1" charset="-128"/>
                <a:cs typeface="Arial" charset="0"/>
              </a:rPr>
              <a:t>ettari vite per vino comune. </a:t>
            </a:r>
            <a:endParaRPr lang="it-IT" sz="1400" dirty="0">
              <a:ea typeface="ＭＳ Ｐゴシック" pitchFamily="1" charset="-128"/>
              <a:cs typeface="Arial" charset="0"/>
            </a:endParaRPr>
          </a:p>
          <a:p>
            <a:pPr indent="-171450" algn="just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1400" u="sng" dirty="0" smtClean="0">
                <a:solidFill>
                  <a:schemeClr val="tx1"/>
                </a:solidFill>
                <a:ea typeface="ＭＳ Ｐゴシック" pitchFamily="1" charset="-128"/>
                <a:cs typeface="Arial" charset="0"/>
              </a:rPr>
              <a:t>Dalla campagna 2008/2009 alla 2010/11 sono stati estirpati con prem</a:t>
            </a:r>
            <a:r>
              <a:rPr lang="it-IT" sz="1400" u="sng" dirty="0" smtClean="0">
                <a:ea typeface="ＭＳ Ｐゴシック" pitchFamily="1" charset="-128"/>
                <a:cs typeface="Arial" charset="0"/>
              </a:rPr>
              <a:t>io</a:t>
            </a:r>
            <a:r>
              <a:rPr lang="it-IT" sz="1400" u="sng" dirty="0" smtClean="0">
                <a:solidFill>
                  <a:schemeClr val="tx1"/>
                </a:solidFill>
                <a:ea typeface="ＭＳ Ｐゴシック" pitchFamily="1" charset="-128"/>
                <a:cs typeface="Arial" charset="0"/>
              </a:rPr>
              <a:t> 31 mila ettari.</a:t>
            </a:r>
            <a:endParaRPr lang="it-IT" sz="1400" u="sng" dirty="0">
              <a:solidFill>
                <a:schemeClr val="tx1"/>
              </a:solidFill>
              <a:ea typeface="ＭＳ Ｐゴシック" pitchFamily="1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70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717174">
                  <a:tint val="66000"/>
                  <a:satMod val="160000"/>
                </a:srgbClr>
              </a:gs>
              <a:gs pos="50000">
                <a:srgbClr val="717174">
                  <a:tint val="44500"/>
                  <a:satMod val="160000"/>
                </a:srgbClr>
              </a:gs>
              <a:gs pos="100000">
                <a:srgbClr val="717174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txBody>
          <a:bodyPr vert="horz" anchor="b">
            <a:normAutofit fontScale="9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rgbClr val="2B5C8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it-IT" dirty="0" smtClean="0">
                <a:latin typeface="Trebuchet MS" pitchFamily="34" charset="0"/>
                <a:ea typeface="ＭＳ Ｐゴシック" pitchFamily="34" charset="-128"/>
              </a:rPr>
              <a:t>La superficie vitata per regione secondo l’inventario 2013</a:t>
            </a:r>
            <a:endParaRPr lang="it-IT" dirty="0"/>
          </a:p>
        </p:txBody>
      </p:sp>
      <p:graphicFrame>
        <p:nvGraphicFramePr>
          <p:cNvPr id="10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22551191"/>
              </p:ext>
            </p:extLst>
          </p:nvPr>
        </p:nvGraphicFramePr>
        <p:xfrm>
          <a:off x="899592" y="1664804"/>
          <a:ext cx="7920880" cy="4356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852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2267</TotalTime>
  <Words>2158</Words>
  <Application>Microsoft Office PowerPoint</Application>
  <PresentationFormat>Presentazione su schermo (4:3)</PresentationFormat>
  <Paragraphs>445</Paragraphs>
  <Slides>29</Slides>
  <Notes>14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1" baseType="lpstr">
      <vt:lpstr>Loggia</vt:lpstr>
      <vt:lpstr>Foglio di lavoro</vt:lpstr>
      <vt:lpstr>VINO: SCHEDA</vt:lpstr>
      <vt:lpstr>LE CARATTERISTICHE DELLA FILIERA</vt:lpstr>
      <vt:lpstr>I dati di contesto: il vino nell’economia nazionale</vt:lpstr>
      <vt:lpstr>I numeri della filiera</vt:lpstr>
      <vt:lpstr>Gli attori della filiera</vt:lpstr>
      <vt:lpstr>Diapositiva 6</vt:lpstr>
      <vt:lpstr>La struttura del settore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Offerta e domanda di vini Dop e Igp nel 2013</vt:lpstr>
      <vt:lpstr>Diapositiva 18</vt:lpstr>
      <vt:lpstr>Il commercio estero ed il ruolo dell’Italia negli scambi internazionali</vt:lpstr>
      <vt:lpstr>L’Italia nel Contesto internazionale</vt:lpstr>
      <vt:lpstr>Il peso dell’export sul totale prodotto</vt:lpstr>
      <vt:lpstr>EXPORT PER SEGMENTO</vt:lpstr>
      <vt:lpstr>Export italiano di vini confezionati per area geografica (000 €)</vt:lpstr>
      <vt:lpstr>Analisi Swot</vt:lpstr>
      <vt:lpstr>Diapositiva 25</vt:lpstr>
      <vt:lpstr>Diapositiva 26</vt:lpstr>
      <vt:lpstr>Diapositiva 27</vt:lpstr>
      <vt:lpstr>Conclusioni</vt:lpstr>
      <vt:lpstr>DIREZIONE MERCATI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RUGGERI</dc:creator>
  <cp:lastModifiedBy>Valued Acer Customer</cp:lastModifiedBy>
  <cp:revision>113</cp:revision>
  <cp:lastPrinted>2013-12-09T14:30:35Z</cp:lastPrinted>
  <dcterms:created xsi:type="dcterms:W3CDTF">2012-09-19T14:50:09Z</dcterms:created>
  <dcterms:modified xsi:type="dcterms:W3CDTF">2014-09-15T14:17:41Z</dcterms:modified>
</cp:coreProperties>
</file>